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6.xml" ContentType="application/vnd.openxmlformats-officedocument.drawingml.chart+xml"/>
  <Override PartName="/ppt/theme/themeOverride13.xml" ContentType="application/vnd.openxmlformats-officedocument.themeOverride+xml"/>
  <Override PartName="/ppt/notesSlides/notesSlide23.xml" ContentType="application/vnd.openxmlformats-officedocument.presentationml.notesSlide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notesSlides/notesSlide24.xml" ContentType="application/vnd.openxmlformats-officedocument.presentationml.notesSlide+xml"/>
  <Override PartName="/ppt/charts/chart18.xml" ContentType="application/vnd.openxmlformats-officedocument.drawingml.chart+xml"/>
  <Override PartName="/ppt/theme/themeOverride15.xml" ContentType="application/vnd.openxmlformats-officedocument.themeOverride+xml"/>
  <Override PartName="/ppt/tags/tag3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3" r:id="rId3"/>
    <p:sldId id="314" r:id="rId4"/>
    <p:sldId id="283" r:id="rId5"/>
    <p:sldId id="328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9" r:id="rId19"/>
    <p:sldId id="331" r:id="rId20"/>
    <p:sldId id="340" r:id="rId21"/>
    <p:sldId id="341" r:id="rId22"/>
    <p:sldId id="337" r:id="rId23"/>
    <p:sldId id="339" r:id="rId24"/>
    <p:sldId id="335" r:id="rId25"/>
    <p:sldId id="327" r:id="rId26"/>
    <p:sldId id="330" r:id="rId27"/>
    <p:sldId id="334" r:id="rId28"/>
    <p:sldId id="313" r:id="rId29"/>
  </p:sldIdLst>
  <p:sldSz cx="9144000" cy="6858000" type="screen4x3"/>
  <p:notesSz cx="6858000" cy="9144000"/>
  <p:defaultTextStyle>
    <a:defPPr>
      <a:defRPr lang="es-AR"/>
    </a:defPPr>
    <a:lvl1pPr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C1C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581" autoAdjust="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1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aficos%20bienestar.xlsx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oyectos%20Nassif\CIN\cin%204-4\gr&#225;ficos%20de%2000%20a%201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s-ES" sz="2000"/>
              <a:t>Voluntariados</a:t>
            </a:r>
            <a:r>
              <a:rPr lang="es-ES" sz="2000" baseline="0"/>
              <a:t> por origen del financiamiento según CPRES</a:t>
            </a:r>
            <a:endParaRPr lang="es-ES" sz="2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Voluntariados!$B$3</c:f>
              <c:strCache>
                <c:ptCount val="1"/>
                <c:pt idx="0">
                  <c:v>FINANCIADOS POR SPU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Voluntariados!$A$4:$A$11</c:f>
              <c:strCache>
                <c:ptCount val="8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  <c:pt idx="7">
                  <c:v>TOTAL</c:v>
                </c:pt>
              </c:strCache>
            </c:strRef>
          </c:cat>
          <c:val>
            <c:numRef>
              <c:f>Voluntariados!$B$4:$B$11</c:f>
              <c:numCache>
                <c:formatCode>0.00%</c:formatCode>
                <c:ptCount val="8"/>
                <c:pt idx="0">
                  <c:v>0.63466666666666671</c:v>
                </c:pt>
                <c:pt idx="1">
                  <c:v>6.7164179104477612E-2</c:v>
                </c:pt>
                <c:pt idx="2">
                  <c:v>0.98750000000000004</c:v>
                </c:pt>
                <c:pt idx="3">
                  <c:v>0.88364779874213839</c:v>
                </c:pt>
                <c:pt idx="4">
                  <c:v>0.65573770491803274</c:v>
                </c:pt>
                <c:pt idx="5">
                  <c:v>1</c:v>
                </c:pt>
                <c:pt idx="6">
                  <c:v>0.72636815920398012</c:v>
                </c:pt>
                <c:pt idx="7">
                  <c:v>0.61814024390243905</c:v>
                </c:pt>
              </c:numCache>
            </c:numRef>
          </c:val>
        </c:ser>
        <c:ser>
          <c:idx val="1"/>
          <c:order val="1"/>
          <c:tx>
            <c:strRef>
              <c:f>Voluntariados!$C$3</c:f>
              <c:strCache>
                <c:ptCount val="1"/>
                <c:pt idx="0">
                  <c:v>FINANCIADOS POR LA UNIVERSIDAD  </c:v>
                </c:pt>
              </c:strCache>
            </c:strRef>
          </c:tx>
          <c:invertIfNegative val="0"/>
          <c:dLbls>
            <c:dLbl>
              <c:idx val="5"/>
              <c:delete val="1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Voluntariados!$A$4:$A$11</c:f>
              <c:strCache>
                <c:ptCount val="8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  <c:pt idx="7">
                  <c:v>TOTAL</c:v>
                </c:pt>
              </c:strCache>
            </c:strRef>
          </c:cat>
          <c:val>
            <c:numRef>
              <c:f>Voluntariados!$C$4:$C$11</c:f>
              <c:numCache>
                <c:formatCode>0.00%</c:formatCode>
                <c:ptCount val="8"/>
                <c:pt idx="0">
                  <c:v>0.36533333333333334</c:v>
                </c:pt>
                <c:pt idx="1">
                  <c:v>0.93283582089552242</c:v>
                </c:pt>
                <c:pt idx="2">
                  <c:v>1.2500000000000001E-2</c:v>
                </c:pt>
                <c:pt idx="3">
                  <c:v>6.9182389937106917E-2</c:v>
                </c:pt>
                <c:pt idx="4">
                  <c:v>0.29508196721311475</c:v>
                </c:pt>
                <c:pt idx="5">
                  <c:v>0</c:v>
                </c:pt>
                <c:pt idx="6">
                  <c:v>0.26865671641791045</c:v>
                </c:pt>
                <c:pt idx="7">
                  <c:v>0.3673780487804878</c:v>
                </c:pt>
              </c:numCache>
            </c:numRef>
          </c:val>
        </c:ser>
        <c:ser>
          <c:idx val="2"/>
          <c:order val="2"/>
          <c:tx>
            <c:strRef>
              <c:f>Voluntariados!$D$3</c:f>
              <c:strCache>
                <c:ptCount val="1"/>
                <c:pt idx="0">
                  <c:v>FINANCIAMIENTO PRIVADO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335809168437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Voluntariados!$A$4:$A$11</c:f>
              <c:strCache>
                <c:ptCount val="8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  <c:pt idx="7">
                  <c:v>TOTAL</c:v>
                </c:pt>
              </c:strCache>
            </c:strRef>
          </c:cat>
          <c:val>
            <c:numRef>
              <c:f>Voluntariados!$D$4:$D$11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4.716981132075472E-2</c:v>
                </c:pt>
                <c:pt idx="4">
                  <c:v>4.9180327868852458E-2</c:v>
                </c:pt>
                <c:pt idx="5">
                  <c:v>0</c:v>
                </c:pt>
                <c:pt idx="6">
                  <c:v>4.9751243781094526E-3</c:v>
                </c:pt>
                <c:pt idx="7">
                  <c:v>1.4481707317073171E-2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4833536"/>
        <c:axId val="94626944"/>
        <c:axId val="0"/>
      </c:bar3DChart>
      <c:catAx>
        <c:axId val="1448335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94626944"/>
        <c:crosses val="autoZero"/>
        <c:auto val="1"/>
        <c:lblAlgn val="ctr"/>
        <c:lblOffset val="100"/>
        <c:noMultiLvlLbl val="0"/>
      </c:catAx>
      <c:valAx>
        <c:axId val="946269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448335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s-ES" sz="2000"/>
              <a:t>Capacitaciones</a:t>
            </a:r>
            <a:r>
              <a:rPr lang="es-ES" sz="2000" baseline="0"/>
              <a:t> para el ingreso al mercado de trabajo por CPRES</a:t>
            </a:r>
            <a:endParaRPr lang="es-ES" sz="20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'Merc Trabajo'!$A$3:$A$9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6, Noroeste</c:v>
                </c:pt>
                <c:pt idx="6">
                  <c:v>7. Sur</c:v>
                </c:pt>
              </c:strCache>
            </c:strRef>
          </c:cat>
          <c:val>
            <c:numRef>
              <c:f>'Merc Trabajo'!$B$3:$B$9</c:f>
              <c:numCache>
                <c:formatCode>0.00%</c:formatCode>
                <c:ptCount val="7"/>
                <c:pt idx="0">
                  <c:v>9.8024048941705924E-2</c:v>
                </c:pt>
                <c:pt idx="1">
                  <c:v>1.0899374164967302E-2</c:v>
                </c:pt>
                <c:pt idx="2">
                  <c:v>0.33141129315800577</c:v>
                </c:pt>
                <c:pt idx="3">
                  <c:v>4.176921454187469E-2</c:v>
                </c:pt>
                <c:pt idx="4">
                  <c:v>1.3782434427958653E-2</c:v>
                </c:pt>
                <c:pt idx="5">
                  <c:v>0</c:v>
                </c:pt>
                <c:pt idx="6">
                  <c:v>0.50411363476548765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3965568"/>
        <c:axId val="95090304"/>
        <c:axId val="0"/>
      </c:bar3DChart>
      <c:catAx>
        <c:axId val="153965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95090304"/>
        <c:crosses val="autoZero"/>
        <c:auto val="1"/>
        <c:lblAlgn val="ctr"/>
        <c:lblOffset val="100"/>
        <c:noMultiLvlLbl val="0"/>
      </c:catAx>
      <c:valAx>
        <c:axId val="9509030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39655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s-ES" sz="2000"/>
              <a:t>Proyectos a pedido de la sociedad civil por CPRES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'Soc Civil'!$B$2</c:f>
              <c:strCache>
                <c:ptCount val="1"/>
                <c:pt idx="0">
                  <c:v>No tiene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'Soc Civil'!$A$3:$A$9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'Soc Civil'!$B$3:$B$9</c:f>
              <c:numCache>
                <c:formatCode>0.00%</c:formatCode>
                <c:ptCount val="7"/>
                <c:pt idx="0">
                  <c:v>0</c:v>
                </c:pt>
                <c:pt idx="1">
                  <c:v>0.33</c:v>
                </c:pt>
                <c:pt idx="2">
                  <c:v>0.4</c:v>
                </c:pt>
                <c:pt idx="3">
                  <c:v>0.55000000000000004</c:v>
                </c:pt>
                <c:pt idx="4">
                  <c:v>0</c:v>
                </c:pt>
                <c:pt idx="5">
                  <c:v>0.67</c:v>
                </c:pt>
                <c:pt idx="6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'Soc Civil'!$C$2</c:f>
              <c:strCache>
                <c:ptCount val="1"/>
                <c:pt idx="0">
                  <c:v> Tiene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'Soc Civil'!$A$3:$A$9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'Soc Civil'!$C$3:$C$9</c:f>
              <c:numCache>
                <c:formatCode>0.00%</c:formatCode>
                <c:ptCount val="7"/>
                <c:pt idx="0">
                  <c:v>1</c:v>
                </c:pt>
                <c:pt idx="1">
                  <c:v>0.67</c:v>
                </c:pt>
                <c:pt idx="2">
                  <c:v>0.6</c:v>
                </c:pt>
                <c:pt idx="3">
                  <c:v>0.45</c:v>
                </c:pt>
                <c:pt idx="4">
                  <c:v>1</c:v>
                </c:pt>
                <c:pt idx="5">
                  <c:v>0.33</c:v>
                </c:pt>
                <c:pt idx="6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5826816"/>
        <c:axId val="143654912"/>
        <c:axId val="0"/>
      </c:bar3DChart>
      <c:catAx>
        <c:axId val="185826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s-AR"/>
          </a:p>
        </c:txPr>
        <c:crossAx val="143654912"/>
        <c:crosses val="autoZero"/>
        <c:auto val="1"/>
        <c:lblAlgn val="ctr"/>
        <c:lblOffset val="100"/>
        <c:noMultiLvlLbl val="0"/>
      </c:catAx>
      <c:valAx>
        <c:axId val="1436549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8582681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s-ES" sz="2400" dirty="0"/>
              <a:t>Actividades</a:t>
            </a:r>
            <a:r>
              <a:rPr lang="es-ES" sz="2400" baseline="0" dirty="0"/>
              <a:t> </a:t>
            </a:r>
            <a:r>
              <a:rPr lang="es-ES" sz="2400" baseline="0" dirty="0" smtClean="0"/>
              <a:t>y participantes </a:t>
            </a:r>
            <a:r>
              <a:rPr lang="es-ES" sz="2400" baseline="0" dirty="0"/>
              <a:t>de la Secretaría por CPRES</a:t>
            </a:r>
            <a:endParaRPr lang="es-ES" sz="2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Actividades!$A$2</c:f>
              <c:strCache>
                <c:ptCount val="1"/>
                <c:pt idx="0">
                  <c:v>1. Bonaerense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9.7323615889589963E-3"/>
                  <c:y val="-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62530622454263E-2"/>
                  <c:y val="2.173913043478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5684913591016071E-17"/>
                  <c:y val="1.449275362318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Actividades!$B$2:$I$2</c:f>
              <c:numCache>
                <c:formatCode>0.00%</c:formatCode>
                <c:ptCount val="8"/>
                <c:pt idx="0">
                  <c:v>7.1428571428571425E-2</c:v>
                </c:pt>
                <c:pt idx="1">
                  <c:v>6.7647058823529407E-2</c:v>
                </c:pt>
                <c:pt idx="2">
                  <c:v>8.0357142857142863E-2</c:v>
                </c:pt>
                <c:pt idx="3">
                  <c:v>8.5895117540687155E-2</c:v>
                </c:pt>
                <c:pt idx="4">
                  <c:v>4.5112781954887216E-2</c:v>
                </c:pt>
                <c:pt idx="5">
                  <c:v>2.7455121436114043E-2</c:v>
                </c:pt>
                <c:pt idx="6">
                  <c:v>6.1403508771929821E-2</c:v>
                </c:pt>
                <c:pt idx="7">
                  <c:v>3.0313837375178315E-2</c:v>
                </c:pt>
              </c:numCache>
            </c:numRef>
          </c:val>
        </c:ser>
        <c:ser>
          <c:idx val="1"/>
          <c:order val="1"/>
          <c:tx>
            <c:strRef>
              <c:f>Actividades!$A$3</c:f>
              <c:strCache>
                <c:ptCount val="1"/>
                <c:pt idx="0">
                  <c:v>2. Centro-Este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layout>
                <c:manualLayout>
                  <c:x val="0"/>
                  <c:y val="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64723177917993E-3"/>
                  <c:y val="-1.811594202898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78833906750759E-2"/>
                  <c:y val="-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1739130434782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Actividades!$B$3:$I$3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7.1428571428571425E-2</c:v>
                </c:pt>
                <c:pt idx="3">
                  <c:v>3.6166365280289332E-2</c:v>
                </c:pt>
                <c:pt idx="4">
                  <c:v>9.7744360902255634E-2</c:v>
                </c:pt>
                <c:pt idx="5">
                  <c:v>2.0063357972544878E-2</c:v>
                </c:pt>
                <c:pt idx="6">
                  <c:v>0.21929824561403508</c:v>
                </c:pt>
                <c:pt idx="7">
                  <c:v>3.566333808844508E-2</c:v>
                </c:pt>
              </c:numCache>
            </c:numRef>
          </c:val>
        </c:ser>
        <c:ser>
          <c:idx val="2"/>
          <c:order val="2"/>
          <c:tx>
            <c:strRef>
              <c:f>Actividades!$A$4</c:f>
              <c:strCache>
                <c:ptCount val="1"/>
                <c:pt idx="0">
                  <c:v>3. Centro-Oeste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3625306224542595E-2"/>
                  <c:y val="-1.811594202898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Actividades!$B$4:$I$4</c:f>
              <c:numCache>
                <c:formatCode>0.00%</c:formatCode>
                <c:ptCount val="8"/>
                <c:pt idx="0">
                  <c:v>0.27551020408163263</c:v>
                </c:pt>
                <c:pt idx="1">
                  <c:v>0.33970588235294119</c:v>
                </c:pt>
                <c:pt idx="2">
                  <c:v>0.11607142857142858</c:v>
                </c:pt>
                <c:pt idx="3">
                  <c:v>3.25497287522604E-2</c:v>
                </c:pt>
                <c:pt idx="4">
                  <c:v>0.18796992481203006</c:v>
                </c:pt>
                <c:pt idx="5">
                  <c:v>0.50211193241816265</c:v>
                </c:pt>
                <c:pt idx="6">
                  <c:v>0.14912280701754385</c:v>
                </c:pt>
                <c:pt idx="7">
                  <c:v>0.59914407988587737</c:v>
                </c:pt>
              </c:numCache>
            </c:numRef>
          </c:val>
        </c:ser>
        <c:ser>
          <c:idx val="3"/>
          <c:order val="3"/>
          <c:tx>
            <c:strRef>
              <c:f>Actividades!$A$5</c:f>
              <c:strCache>
                <c:ptCount val="1"/>
                <c:pt idx="0">
                  <c:v>4. Metropolitana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1.5571778542334465E-2"/>
                  <c:y val="-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518250860126192E-2"/>
                  <c:y val="-3.6231884057970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Actividades!$B$5:$I$5</c:f>
              <c:numCache>
                <c:formatCode>0.00%</c:formatCode>
                <c:ptCount val="8"/>
                <c:pt idx="0">
                  <c:v>0.25510204081632654</c:v>
                </c:pt>
                <c:pt idx="1">
                  <c:v>0.22058823529411764</c:v>
                </c:pt>
                <c:pt idx="2">
                  <c:v>0.5089285714285714</c:v>
                </c:pt>
                <c:pt idx="3">
                  <c:v>0.49728752260397829</c:v>
                </c:pt>
                <c:pt idx="4">
                  <c:v>0.36842105263157893</c:v>
                </c:pt>
                <c:pt idx="5">
                  <c:v>3.5058078141499471E-2</c:v>
                </c:pt>
                <c:pt idx="6">
                  <c:v>0.15789473684210525</c:v>
                </c:pt>
                <c:pt idx="7">
                  <c:v>4.1012838801711839E-2</c:v>
                </c:pt>
              </c:numCache>
            </c:numRef>
          </c:val>
        </c:ser>
        <c:ser>
          <c:idx val="4"/>
          <c:order val="4"/>
          <c:tx>
            <c:strRef>
              <c:f>Actividades!$A$6</c:f>
              <c:strCache>
                <c:ptCount val="1"/>
                <c:pt idx="0">
                  <c:v>5. Nordeste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64723177917993E-2"/>
                  <c:y val="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518250860126192E-2"/>
                  <c:y val="-1.0869565217391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323615889589963E-3"/>
                  <c:y val="3.6231884057971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811594202898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8985507246376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Actividades!$B$6:$I$6</c:f>
              <c:numCache>
                <c:formatCode>0.00%</c:formatCode>
                <c:ptCount val="8"/>
                <c:pt idx="0">
                  <c:v>3.0612244897959183E-2</c:v>
                </c:pt>
                <c:pt idx="1">
                  <c:v>8.8235294117647065E-2</c:v>
                </c:pt>
                <c:pt idx="2">
                  <c:v>4.4642857142857144E-2</c:v>
                </c:pt>
                <c:pt idx="3">
                  <c:v>0.14918625678119349</c:v>
                </c:pt>
                <c:pt idx="4">
                  <c:v>1.8796992481203006E-2</c:v>
                </c:pt>
                <c:pt idx="5">
                  <c:v>7.3917634635691657E-3</c:v>
                </c:pt>
                <c:pt idx="6">
                  <c:v>3.5087719298245612E-2</c:v>
                </c:pt>
                <c:pt idx="7">
                  <c:v>4.1012838801711839E-2</c:v>
                </c:pt>
              </c:numCache>
            </c:numRef>
          </c:val>
        </c:ser>
        <c:ser>
          <c:idx val="5"/>
          <c:order val="5"/>
          <c:tx>
            <c:strRef>
              <c:f>Actividades!$A$7</c:f>
              <c:strCache>
                <c:ptCount val="1"/>
                <c:pt idx="0">
                  <c:v>6. 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78833906750796E-2"/>
                  <c:y val="-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64723177917993E-3"/>
                  <c:y val="-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323615889589963E-3"/>
                  <c:y val="-1.811594202898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518250860126192E-2"/>
                  <c:y val="-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25306224542595E-2"/>
                  <c:y val="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449275362318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Actividades!$B$7:$I$7</c:f>
              <c:numCache>
                <c:formatCode>0.00%</c:formatCode>
                <c:ptCount val="8"/>
                <c:pt idx="0">
                  <c:v>2.0408163265306121E-2</c:v>
                </c:pt>
                <c:pt idx="1">
                  <c:v>0.14705882352941177</c:v>
                </c:pt>
                <c:pt idx="2">
                  <c:v>2.6785714285714284E-2</c:v>
                </c:pt>
                <c:pt idx="3">
                  <c:v>1.8083182640144666E-2</c:v>
                </c:pt>
                <c:pt idx="4">
                  <c:v>0.11278195488721804</c:v>
                </c:pt>
                <c:pt idx="5">
                  <c:v>8.0253431890179514E-3</c:v>
                </c:pt>
                <c:pt idx="6">
                  <c:v>9.6491228070175433E-2</c:v>
                </c:pt>
                <c:pt idx="7">
                  <c:v>5.3495007132667617E-2</c:v>
                </c:pt>
              </c:numCache>
            </c:numRef>
          </c:val>
        </c:ser>
        <c:ser>
          <c:idx val="6"/>
          <c:order val="6"/>
          <c:tx>
            <c:strRef>
              <c:f>Actividades!$A$8</c:f>
              <c:strCache>
                <c:ptCount val="1"/>
                <c:pt idx="0">
                  <c:v>7. Sur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Actividades!$B$1:$I$1</c:f>
              <c:strCache>
                <c:ptCount val="8"/>
                <c:pt idx="0">
                  <c:v>Ballet estable Actividades</c:v>
                </c:pt>
                <c:pt idx="1">
                  <c:v>Ballet estable Estudiantes</c:v>
                </c:pt>
                <c:pt idx="2">
                  <c:v>Teatro Actividades</c:v>
                </c:pt>
                <c:pt idx="3">
                  <c:v>Teatro Estudiantes</c:v>
                </c:pt>
                <c:pt idx="4">
                  <c:v>Coro y Orquesta Actividades</c:v>
                </c:pt>
                <c:pt idx="5">
                  <c:v>Coro y Orquesta Estudiantes</c:v>
                </c:pt>
                <c:pt idx="6">
                  <c:v>Ciclos de cine Actividades</c:v>
                </c:pt>
                <c:pt idx="7">
                  <c:v>Ciclos de cine Estudiantes</c:v>
                </c:pt>
              </c:strCache>
            </c:strRef>
          </c:cat>
          <c:val>
            <c:numRef>
              <c:f>Actividades!$B$8:$I$8</c:f>
              <c:numCache>
                <c:formatCode>0.00%</c:formatCode>
                <c:ptCount val="8"/>
                <c:pt idx="0">
                  <c:v>0.34693877551020408</c:v>
                </c:pt>
                <c:pt idx="1">
                  <c:v>0.13676470588235295</c:v>
                </c:pt>
                <c:pt idx="2">
                  <c:v>0.15178571428571427</c:v>
                </c:pt>
                <c:pt idx="3">
                  <c:v>0.18083182640144665</c:v>
                </c:pt>
                <c:pt idx="4">
                  <c:v>0.16917293233082706</c:v>
                </c:pt>
                <c:pt idx="5">
                  <c:v>0.39989440337909188</c:v>
                </c:pt>
                <c:pt idx="6">
                  <c:v>0.2807017543859649</c:v>
                </c:pt>
                <c:pt idx="7">
                  <c:v>0.199358059914408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5912320"/>
        <c:axId val="143657216"/>
        <c:axId val="0"/>
      </c:bar3DChart>
      <c:catAx>
        <c:axId val="1859123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AR"/>
          </a:p>
        </c:txPr>
        <c:crossAx val="143657216"/>
        <c:crosses val="autoZero"/>
        <c:auto val="1"/>
        <c:lblAlgn val="ctr"/>
        <c:lblOffset val="100"/>
        <c:noMultiLvlLbl val="0"/>
      </c:catAx>
      <c:valAx>
        <c:axId val="143657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591232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dirty="0" smtClean="0"/>
              <a:t>Perfil Estudiantes  Por CPPRES- CIN Bienestar -</a:t>
            </a:r>
            <a:endParaRPr lang="es-AR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'[ver perfil.xlsx]Hoja1'!$C$63</c:f>
              <c:strCache>
                <c:ptCount val="1"/>
                <c:pt idx="0">
                  <c:v>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perfil.xlsx]Hoja1'!$D$63:$F$63</c:f>
              <c:numCache>
                <c:formatCode>0.00%</c:formatCode>
                <c:ptCount val="3"/>
                <c:pt idx="0">
                  <c:v>6.285355122564425E-4</c:v>
                </c:pt>
                <c:pt idx="1">
                  <c:v>0.11750941092684912</c:v>
                </c:pt>
                <c:pt idx="2">
                  <c:v>2.7483040528787615E-2</c:v>
                </c:pt>
              </c:numCache>
            </c:numRef>
          </c:val>
        </c:ser>
        <c:ser>
          <c:idx val="1"/>
          <c:order val="1"/>
          <c:tx>
            <c:strRef>
              <c:f>'[ver perfil.xlsx]Hoja1'!$C$64</c:f>
              <c:strCache>
                <c:ptCount val="1"/>
                <c:pt idx="0">
                  <c:v>Centro 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perfil.xlsx]Hoja1'!$D$64:$F$64</c:f>
              <c:numCache>
                <c:formatCode>0.00%</c:formatCode>
                <c:ptCount val="3"/>
                <c:pt idx="0">
                  <c:v>0.62930372232697818</c:v>
                </c:pt>
                <c:pt idx="1">
                  <c:v>0.23166141011293112</c:v>
                </c:pt>
                <c:pt idx="2">
                  <c:v>0.17672638719777353</c:v>
                </c:pt>
              </c:numCache>
            </c:numRef>
          </c:val>
        </c:ser>
        <c:ser>
          <c:idx val="2"/>
          <c:order val="2"/>
          <c:tx>
            <c:strRef>
              <c:f>'[ver perfil.xlsx]Hoja1'!$C$65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perfil.xlsx]Hoja1'!$D$65:$F$65</c:f>
              <c:numCache>
                <c:formatCode>0.00%</c:formatCode>
                <c:ptCount val="3"/>
                <c:pt idx="0">
                  <c:v>1.449123542146798E-2</c:v>
                </c:pt>
                <c:pt idx="1">
                  <c:v>0.25200936005697427</c:v>
                </c:pt>
                <c:pt idx="2">
                  <c:v>0.10314837363019655</c:v>
                </c:pt>
              </c:numCache>
            </c:numRef>
          </c:val>
        </c:ser>
        <c:ser>
          <c:idx val="3"/>
          <c:order val="3"/>
          <c:tx>
            <c:strRef>
              <c:f>'[ver perfil.xlsx]Hoja1'!$C$66</c:f>
              <c:strCache>
                <c:ptCount val="1"/>
                <c:pt idx="0">
                  <c:v>Metropolitana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perfil.xlsx]Hoja1'!$D$66:$F$66</c:f>
              <c:numCache>
                <c:formatCode>0.00%</c:formatCode>
                <c:ptCount val="3"/>
                <c:pt idx="0">
                  <c:v>0.31255674278930096</c:v>
                </c:pt>
                <c:pt idx="1">
                  <c:v>0.28426086071828266</c:v>
                </c:pt>
                <c:pt idx="2">
                  <c:v>0.53626717690033054</c:v>
                </c:pt>
              </c:numCache>
            </c:numRef>
          </c:val>
        </c:ser>
        <c:ser>
          <c:idx val="4"/>
          <c:order val="4"/>
          <c:tx>
            <c:strRef>
              <c:f>'[ver perfil.xlsx]Hoja1'!$C$67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2411347517730497E-2"/>
                  <c:y val="4.0100244295740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perfil.xlsx]Hoja1'!$D$67:$F$67</c:f>
              <c:numCache>
                <c:formatCode>0.00%</c:formatCode>
                <c:ptCount val="3"/>
                <c:pt idx="0">
                  <c:v>6.8091347161114606E-3</c:v>
                </c:pt>
                <c:pt idx="1">
                  <c:v>9.0548377250991956E-3</c:v>
                </c:pt>
                <c:pt idx="2">
                  <c:v>1.5828839798225778E-2</c:v>
                </c:pt>
              </c:numCache>
            </c:numRef>
          </c:val>
        </c:ser>
        <c:ser>
          <c:idx val="5"/>
          <c:order val="5"/>
          <c:tx>
            <c:strRef>
              <c:f>'[ver perfil.xlsx]Hoja1'!$C$68</c:f>
              <c:strCache>
                <c:ptCount val="1"/>
                <c:pt idx="0">
                  <c:v>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652482269503553E-3"/>
                  <c:y val="-5.614034201403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812029315488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609021986616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perfil.xlsx]Hoja1'!$D$68:$F$68</c:f>
              <c:numCache>
                <c:formatCode>0.00%</c:formatCode>
                <c:ptCount val="3"/>
                <c:pt idx="0">
                  <c:v>2.4303373140582445E-2</c:v>
                </c:pt>
                <c:pt idx="1">
                  <c:v>2.2281005188727235E-2</c:v>
                </c:pt>
                <c:pt idx="2">
                  <c:v>9.1842059488606714E-2</c:v>
                </c:pt>
              </c:numCache>
            </c:numRef>
          </c:val>
        </c:ser>
        <c:ser>
          <c:idx val="6"/>
          <c:order val="6"/>
          <c:tx>
            <c:strRef>
              <c:f>'[ver perfil.xlsx]Hoja1'!$C$69</c:f>
              <c:strCache>
                <c:ptCount val="1"/>
                <c:pt idx="0">
                  <c:v>Sur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638297872340425E-2"/>
                  <c:y val="4.4110268725314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perfil.xlsx]Hoja1'!$D$69:$F$69</c:f>
              <c:numCache>
                <c:formatCode>0.00%</c:formatCode>
                <c:ptCount val="3"/>
                <c:pt idx="0">
                  <c:v>1.1907256093302605E-2</c:v>
                </c:pt>
                <c:pt idx="1">
                  <c:v>8.3223115271136433E-2</c:v>
                </c:pt>
                <c:pt idx="2">
                  <c:v>4.8704122456079316E-2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7338240"/>
        <c:axId val="143661824"/>
        <c:axId val="0"/>
      </c:bar3DChart>
      <c:catAx>
        <c:axId val="187338240"/>
        <c:scaling>
          <c:orientation val="minMax"/>
        </c:scaling>
        <c:delete val="0"/>
        <c:axPos val="l"/>
        <c:majorTickMark val="none"/>
        <c:minorTickMark val="none"/>
        <c:tickLblPos val="nextTo"/>
        <c:crossAx val="143661824"/>
        <c:crosses val="autoZero"/>
        <c:auto val="1"/>
        <c:lblAlgn val="ctr"/>
        <c:lblOffset val="100"/>
        <c:noMultiLvlLbl val="0"/>
      </c:catAx>
      <c:valAx>
        <c:axId val="1436618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73382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Perfil Estudiantes  Por CPPRES- CIN Bienestar -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04998411671021"/>
          <c:y val="0.41567401075806393"/>
          <c:w val="0.85873860116463008"/>
          <c:h val="0.5586054674480612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'[ver perfil.xlsx]Hoja1'!$C$63</c:f>
              <c:strCache>
                <c:ptCount val="1"/>
                <c:pt idx="0">
                  <c:v>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perfil.xlsx]Hoja1'!$D$63:$F$63</c:f>
              <c:numCache>
                <c:formatCode>0.00%</c:formatCode>
                <c:ptCount val="3"/>
                <c:pt idx="0">
                  <c:v>6.285355122564425E-4</c:v>
                </c:pt>
                <c:pt idx="1">
                  <c:v>0.11750941092684912</c:v>
                </c:pt>
                <c:pt idx="2">
                  <c:v>2.7483040528787615E-2</c:v>
                </c:pt>
              </c:numCache>
            </c:numRef>
          </c:val>
        </c:ser>
        <c:ser>
          <c:idx val="1"/>
          <c:order val="1"/>
          <c:tx>
            <c:strRef>
              <c:f>'[ver perfil.xlsx]Hoja1'!$C$64</c:f>
              <c:strCache>
                <c:ptCount val="1"/>
                <c:pt idx="0">
                  <c:v>Centro 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perfil.xlsx]Hoja1'!$D$64:$F$64</c:f>
              <c:numCache>
                <c:formatCode>0.00%</c:formatCode>
                <c:ptCount val="3"/>
                <c:pt idx="0">
                  <c:v>0.62930372232697818</c:v>
                </c:pt>
                <c:pt idx="1">
                  <c:v>0.23166141011293112</c:v>
                </c:pt>
                <c:pt idx="2">
                  <c:v>0.17672638719777353</c:v>
                </c:pt>
              </c:numCache>
            </c:numRef>
          </c:val>
        </c:ser>
        <c:ser>
          <c:idx val="2"/>
          <c:order val="2"/>
          <c:tx>
            <c:strRef>
              <c:f>'[ver perfil.xlsx]Hoja1'!$C$65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634244155979326E-3"/>
                  <c:y val="6.2464124356552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perfil.xlsx]Hoja1'!$D$65:$F$65</c:f>
              <c:numCache>
                <c:formatCode>0.00%</c:formatCode>
                <c:ptCount val="3"/>
                <c:pt idx="0">
                  <c:v>1.449123542146798E-2</c:v>
                </c:pt>
                <c:pt idx="1">
                  <c:v>0.25200936005697427</c:v>
                </c:pt>
                <c:pt idx="2">
                  <c:v>0.10314837363019655</c:v>
                </c:pt>
              </c:numCache>
            </c:numRef>
          </c:val>
        </c:ser>
        <c:ser>
          <c:idx val="3"/>
          <c:order val="3"/>
          <c:tx>
            <c:strRef>
              <c:f>'[ver perfil.xlsx]Hoja1'!$C$66</c:f>
              <c:strCache>
                <c:ptCount val="1"/>
                <c:pt idx="0">
                  <c:v>Metropolitana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perfil.xlsx]Hoja1'!$D$66:$F$66</c:f>
              <c:numCache>
                <c:formatCode>0.00%</c:formatCode>
                <c:ptCount val="3"/>
                <c:pt idx="0">
                  <c:v>0.31255674278930096</c:v>
                </c:pt>
                <c:pt idx="1">
                  <c:v>0.28426086071828266</c:v>
                </c:pt>
                <c:pt idx="2">
                  <c:v>0.53626717690033054</c:v>
                </c:pt>
              </c:numCache>
            </c:numRef>
          </c:val>
        </c:ser>
        <c:ser>
          <c:idx val="4"/>
          <c:order val="4"/>
          <c:tx>
            <c:strRef>
              <c:f>'[ver perfil.xlsx]Hoja1'!$C$67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701687965453571E-2"/>
                  <c:y val="-6.9812844869088619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0,68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5931763652311E-2"/>
                  <c:y val="-7.6825954523571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701687965453571E-2"/>
                  <c:y val="-9.920772691923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perfil.xlsx]Hoja1'!$D$67:$F$67</c:f>
              <c:numCache>
                <c:formatCode>0.00%</c:formatCode>
                <c:ptCount val="3"/>
                <c:pt idx="0">
                  <c:v>6.8091347161114606E-3</c:v>
                </c:pt>
                <c:pt idx="1">
                  <c:v>9.0548377250991956E-3</c:v>
                </c:pt>
                <c:pt idx="2">
                  <c:v>1.5828839798225778E-2</c:v>
                </c:pt>
              </c:numCache>
            </c:numRef>
          </c:val>
        </c:ser>
        <c:ser>
          <c:idx val="5"/>
          <c:order val="5"/>
          <c:tx>
            <c:strRef>
              <c:f>'[ver perfil.xlsx]Hoja1'!$C$68</c:f>
              <c:strCache>
                <c:ptCount val="1"/>
                <c:pt idx="0">
                  <c:v>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076648528274841E-2"/>
                  <c:y val="-7.818662509721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07395324783461E-2"/>
                  <c:y val="-8.118947431766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047990303061843E-2"/>
                  <c:y val="-0.10222880328111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perfil.xlsx]Hoja1'!$D$68:$F$68</c:f>
              <c:numCache>
                <c:formatCode>0.00%</c:formatCode>
                <c:ptCount val="3"/>
                <c:pt idx="0">
                  <c:v>2.4303373140582445E-2</c:v>
                </c:pt>
                <c:pt idx="1">
                  <c:v>2.2281005188727235E-2</c:v>
                </c:pt>
                <c:pt idx="2">
                  <c:v>9.1842059488606714E-2</c:v>
                </c:pt>
              </c:numCache>
            </c:numRef>
          </c:val>
        </c:ser>
        <c:ser>
          <c:idx val="6"/>
          <c:order val="6"/>
          <c:tx>
            <c:strRef>
              <c:f>'[ver perfil.xlsx]Hoja1'!$C$69</c:f>
              <c:strCache>
                <c:ptCount val="1"/>
                <c:pt idx="0">
                  <c:v>Sur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638297872340425E-2"/>
                  <c:y val="4.4110268725314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07395324783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538263549855641E-2"/>
                  <c:y val="-5.878976410028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'[ver perfil.xlsx]Hoja1'!$D$62:$F$62</c:f>
              <c:strCache>
                <c:ptCount val="3"/>
                <c:pt idx="0">
                  <c:v>Est.Etnias</c:v>
                </c:pt>
                <c:pt idx="1">
                  <c:v>Est.Extr.</c:v>
                </c:pt>
                <c:pt idx="2">
                  <c:v>Est.C/Disc.</c:v>
                </c:pt>
              </c:strCache>
            </c:strRef>
          </c:cat>
          <c:val>
            <c:numRef>
              <c:f>'[ver perfil.xlsx]Hoja1'!$D$69:$F$69</c:f>
              <c:numCache>
                <c:formatCode>0.00%</c:formatCode>
                <c:ptCount val="3"/>
                <c:pt idx="0">
                  <c:v>1.1907256093302605E-2</c:v>
                </c:pt>
                <c:pt idx="1">
                  <c:v>8.3223115271136433E-2</c:v>
                </c:pt>
                <c:pt idx="2">
                  <c:v>4.8704122456079316E-2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7652608"/>
        <c:axId val="150807680"/>
        <c:axId val="0"/>
      </c:bar3DChart>
      <c:catAx>
        <c:axId val="187652608"/>
        <c:scaling>
          <c:orientation val="minMax"/>
        </c:scaling>
        <c:delete val="0"/>
        <c:axPos val="l"/>
        <c:majorTickMark val="none"/>
        <c:minorTickMark val="none"/>
        <c:tickLblPos val="nextTo"/>
        <c:crossAx val="150807680"/>
        <c:crosses val="autoZero"/>
        <c:auto val="1"/>
        <c:lblAlgn val="ctr"/>
        <c:lblOffset val="100"/>
        <c:noMultiLvlLbl val="0"/>
      </c:catAx>
      <c:valAx>
        <c:axId val="1508076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76526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131749639448"/>
          <c:y val="0.11559960218095425"/>
          <c:w val="0.89026868250360547"/>
          <c:h val="0.847091509063095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Hoja1!$B$4</c:f>
              <c:strCache>
                <c:ptCount val="1"/>
                <c:pt idx="0">
                  <c:v>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Hoja1!$C$4:$I$4</c:f>
              <c:numCache>
                <c:formatCode>General</c:formatCode>
                <c:ptCount val="7"/>
                <c:pt idx="0">
                  <c:v>1.88</c:v>
                </c:pt>
                <c:pt idx="1">
                  <c:v>3.72</c:v>
                </c:pt>
                <c:pt idx="2">
                  <c:v>5.57</c:v>
                </c:pt>
                <c:pt idx="3" formatCode="0.00">
                  <c:v>43.454940000000001</c:v>
                </c:pt>
                <c:pt idx="4">
                  <c:v>5.68</c:v>
                </c:pt>
                <c:pt idx="5">
                  <c:v>3.61</c:v>
                </c:pt>
                <c:pt idx="6">
                  <c:v>10.65</c:v>
                </c:pt>
              </c:numCache>
            </c:numRef>
          </c:val>
        </c:ser>
        <c:ser>
          <c:idx val="1"/>
          <c:order val="1"/>
          <c:tx>
            <c:strRef>
              <c:f>Hoja1!$B$5</c:f>
              <c:strCache>
                <c:ptCount val="1"/>
                <c:pt idx="0">
                  <c:v>Centro Este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9493177387914229E-3"/>
                  <c:y val="2.6373626373626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6681510984760778E-3"/>
                  <c:y val="4.949182996761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Hoja1!$C$5:$I$5</c:f>
              <c:numCache>
                <c:formatCode>General</c:formatCode>
                <c:ptCount val="7"/>
                <c:pt idx="0">
                  <c:v>13.14</c:v>
                </c:pt>
                <c:pt idx="1">
                  <c:v>2.36</c:v>
                </c:pt>
                <c:pt idx="2">
                  <c:v>1.36</c:v>
                </c:pt>
                <c:pt idx="3" formatCode="0.00">
                  <c:v>21.329280000000001</c:v>
                </c:pt>
                <c:pt idx="4">
                  <c:v>0.71</c:v>
                </c:pt>
                <c:pt idx="5">
                  <c:v>2.9</c:v>
                </c:pt>
                <c:pt idx="6">
                  <c:v>0.54</c:v>
                </c:pt>
              </c:numCache>
            </c:numRef>
          </c:val>
        </c:ser>
        <c:ser>
          <c:idx val="2"/>
          <c:order val="2"/>
          <c:tx>
            <c:strRef>
              <c:f>Hoja1!$B$6</c:f>
              <c:strCache>
                <c:ptCount val="1"/>
                <c:pt idx="0">
                  <c:v>Centro Oeste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594541910331383E-2"/>
                  <c:y val="-1.4652014652014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93177387913516E-3"/>
                  <c:y val="8.7912087912087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948762702378867E-3"/>
                  <c:y val="-2.03503029577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Hoja1!$C$6:$I$6</c:f>
              <c:numCache>
                <c:formatCode>General</c:formatCode>
                <c:ptCount val="7"/>
                <c:pt idx="0">
                  <c:v>31.01</c:v>
                </c:pt>
                <c:pt idx="1">
                  <c:v>3.45</c:v>
                </c:pt>
                <c:pt idx="2">
                  <c:v>6.38</c:v>
                </c:pt>
                <c:pt idx="3" formatCode="0.00">
                  <c:v>1.2139960000000001</c:v>
                </c:pt>
                <c:pt idx="4">
                  <c:v>0.39</c:v>
                </c:pt>
                <c:pt idx="5">
                  <c:v>1.59</c:v>
                </c:pt>
                <c:pt idx="6">
                  <c:v>14.77</c:v>
                </c:pt>
              </c:numCache>
            </c:numRef>
          </c:val>
        </c:ser>
        <c:ser>
          <c:idx val="3"/>
          <c:order val="3"/>
          <c:tx>
            <c:strRef>
              <c:f>Hoja1!$B$7</c:f>
              <c:strCache>
                <c:ptCount val="1"/>
                <c:pt idx="0">
                  <c:v>Metropolitana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bg1"/>
                        </a:solidFill>
                      </a:rPr>
                      <a:t>69,29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672131147540985E-2"/>
                  <c:y val="-1.4652014652014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69891683293224E-2"/>
                  <c:y val="-2.9307641031338398E-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bg1"/>
                        </a:solidFill>
                      </a:rPr>
                      <a:t>1,06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Hoja1!$C$7:$I$7</c:f>
              <c:numCache>
                <c:formatCode>General</c:formatCode>
                <c:ptCount val="7"/>
                <c:pt idx="0">
                  <c:v>57.96</c:v>
                </c:pt>
                <c:pt idx="1">
                  <c:v>4.07</c:v>
                </c:pt>
                <c:pt idx="2">
                  <c:v>69.290000000000006</c:v>
                </c:pt>
                <c:pt idx="3" formatCode="0.00">
                  <c:v>0.180649</c:v>
                </c:pt>
                <c:pt idx="4">
                  <c:v>1.06</c:v>
                </c:pt>
                <c:pt idx="5">
                  <c:v>1.1299999999999999</c:v>
                </c:pt>
                <c:pt idx="6">
                  <c:v>60.07</c:v>
                </c:pt>
              </c:numCache>
            </c:numRef>
          </c:val>
        </c:ser>
        <c:ser>
          <c:idx val="4"/>
          <c:order val="4"/>
          <c:tx>
            <c:strRef>
              <c:f>Hoja1!$B$8</c:f>
              <c:strCache>
                <c:ptCount val="1"/>
                <c:pt idx="0">
                  <c:v>Nordeste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Hoja1!$C$8:$I$8</c:f>
              <c:numCache>
                <c:formatCode>General</c:formatCode>
                <c:ptCount val="7"/>
                <c:pt idx="0">
                  <c:v>10.210000000000001</c:v>
                </c:pt>
                <c:pt idx="1">
                  <c:v>7.14</c:v>
                </c:pt>
                <c:pt idx="2">
                  <c:v>12.37</c:v>
                </c:pt>
                <c:pt idx="3" formatCode="0.00">
                  <c:v>36.396970000000003</c:v>
                </c:pt>
                <c:pt idx="4">
                  <c:v>3.66</c:v>
                </c:pt>
                <c:pt idx="5">
                  <c:v>5.37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Hoja1!$B$9</c:f>
              <c:strCache>
                <c:ptCount val="1"/>
                <c:pt idx="0">
                  <c:v>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95906432748537E-2"/>
                  <c:y val="2.9304029304028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928961748633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Hoja1!$C$9:$I$9</c:f>
              <c:numCache>
                <c:formatCode>General</c:formatCode>
                <c:ptCount val="7"/>
                <c:pt idx="0">
                  <c:v>1.49</c:v>
                </c:pt>
                <c:pt idx="1">
                  <c:v>2.27</c:v>
                </c:pt>
                <c:pt idx="2">
                  <c:v>2.35</c:v>
                </c:pt>
                <c:pt idx="3" formatCode="0.00">
                  <c:v>11.80916</c:v>
                </c:pt>
                <c:pt idx="4">
                  <c:v>0.3</c:v>
                </c:pt>
                <c:pt idx="5">
                  <c:v>5.22</c:v>
                </c:pt>
                <c:pt idx="6">
                  <c:v>2.06</c:v>
                </c:pt>
              </c:numCache>
            </c:numRef>
          </c:val>
        </c:ser>
        <c:ser>
          <c:idx val="6"/>
          <c:order val="6"/>
          <c:tx>
            <c:strRef>
              <c:f>Hoja1!$B$10</c:f>
              <c:strCache>
                <c:ptCount val="1"/>
                <c:pt idx="0">
                  <c:v>Sur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95906432748537E-2"/>
                  <c:y val="1.4652014652014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Hoja1!$C$3:$I$3</c:f>
              <c:strCache>
                <c:ptCount val="7"/>
                <c:pt idx="0">
                  <c:v>   Becarios </c:v>
                </c:pt>
                <c:pt idx="1">
                  <c:v>Comedor </c:v>
                </c:pt>
                <c:pt idx="2">
                  <c:v>Residencia </c:v>
                </c:pt>
                <c:pt idx="3">
                  <c:v>Boleto Univ.</c:v>
                </c:pt>
                <c:pt idx="4">
                  <c:v>Orientación</c:v>
                </c:pt>
                <c:pt idx="5">
                  <c:v>Deportes </c:v>
                </c:pt>
                <c:pt idx="6">
                  <c:v>Discapacidad</c:v>
                </c:pt>
              </c:strCache>
            </c:strRef>
          </c:cat>
          <c:val>
            <c:numRef>
              <c:f>Hoja1!$C$10:$I$10</c:f>
              <c:numCache>
                <c:formatCode>General</c:formatCode>
                <c:ptCount val="7"/>
                <c:pt idx="0">
                  <c:v>12.2</c:v>
                </c:pt>
                <c:pt idx="1">
                  <c:v>4.67</c:v>
                </c:pt>
                <c:pt idx="2">
                  <c:v>15.05</c:v>
                </c:pt>
                <c:pt idx="3" formatCode="0.00">
                  <c:v>3.9594550000000002</c:v>
                </c:pt>
                <c:pt idx="4">
                  <c:v>1.37</c:v>
                </c:pt>
                <c:pt idx="5">
                  <c:v>2.4500000000000002</c:v>
                </c:pt>
                <c:pt idx="6">
                  <c:v>11.91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7393024"/>
        <c:axId val="150810560"/>
        <c:axId val="0"/>
      </c:bar3DChart>
      <c:catAx>
        <c:axId val="1873930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es-AR"/>
          </a:p>
        </c:txPr>
        <c:crossAx val="150810560"/>
        <c:crosses val="autoZero"/>
        <c:auto val="1"/>
        <c:lblAlgn val="ctr"/>
        <c:lblOffset val="100"/>
        <c:noMultiLvlLbl val="0"/>
      </c:catAx>
      <c:valAx>
        <c:axId val="1508105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73930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es-A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becas!$B$1</c:f>
              <c:strCache>
                <c:ptCount val="1"/>
                <c:pt idx="0">
                  <c:v>BECAS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becas!$A$2:$A$8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becas!$B$2:$B$8</c:f>
              <c:numCache>
                <c:formatCode>0.00</c:formatCode>
                <c:ptCount val="7"/>
                <c:pt idx="0">
                  <c:v>12.670741830805222</c:v>
                </c:pt>
                <c:pt idx="1">
                  <c:v>13.531054260055845</c:v>
                </c:pt>
                <c:pt idx="2">
                  <c:v>31.01</c:v>
                </c:pt>
                <c:pt idx="3">
                  <c:v>17.998641611953815</c:v>
                </c:pt>
                <c:pt idx="4">
                  <c:v>10.655799562297185</c:v>
                </c:pt>
                <c:pt idx="5">
                  <c:v>8.3918194853218626</c:v>
                </c:pt>
                <c:pt idx="6">
                  <c:v>5.3052599803788389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114496"/>
        <c:axId val="95035392"/>
        <c:axId val="0"/>
      </c:bar3DChart>
      <c:catAx>
        <c:axId val="187114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95035392"/>
        <c:crosses val="autoZero"/>
        <c:auto val="1"/>
        <c:lblAlgn val="ctr"/>
        <c:lblOffset val="100"/>
        <c:noMultiLvlLbl val="0"/>
      </c:catAx>
      <c:valAx>
        <c:axId val="950353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871144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Porcentaje de Becarios comedor por CPRES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comedor!$C$6</c:f>
              <c:strCache>
                <c:ptCount val="1"/>
                <c:pt idx="0">
                  <c:v>Cantidad Becarios 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comedor!$B$7:$B$13</c:f>
              <c:strCache>
                <c:ptCount val="7"/>
                <c:pt idx="0">
                  <c:v>Bonaerense</c:v>
                </c:pt>
                <c:pt idx="1">
                  <c:v>Centro Este</c:v>
                </c:pt>
                <c:pt idx="2">
                  <c:v>Centro Oeste</c:v>
                </c:pt>
                <c:pt idx="3">
                  <c:v>Metropolitana</c:v>
                </c:pt>
                <c:pt idx="4">
                  <c:v>Nordeste</c:v>
                </c:pt>
                <c:pt idx="5">
                  <c:v>Noroeste</c:v>
                </c:pt>
                <c:pt idx="6">
                  <c:v>Sur</c:v>
                </c:pt>
              </c:strCache>
            </c:strRef>
          </c:cat>
          <c:val>
            <c:numRef>
              <c:f>comedor!$C$7:$C$13</c:f>
              <c:numCache>
                <c:formatCode>General</c:formatCode>
                <c:ptCount val="7"/>
                <c:pt idx="0">
                  <c:v>6.3</c:v>
                </c:pt>
                <c:pt idx="1">
                  <c:v>10.5</c:v>
                </c:pt>
                <c:pt idx="2">
                  <c:v>16.600000000000001</c:v>
                </c:pt>
                <c:pt idx="3">
                  <c:v>47</c:v>
                </c:pt>
                <c:pt idx="4">
                  <c:v>7</c:v>
                </c:pt>
                <c:pt idx="5">
                  <c:v>3.47</c:v>
                </c:pt>
                <c:pt idx="6">
                  <c:v>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165696"/>
        <c:axId val="95037696"/>
        <c:axId val="0"/>
      </c:bar3DChart>
      <c:catAx>
        <c:axId val="187165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95037696"/>
        <c:crosses val="autoZero"/>
        <c:auto val="1"/>
        <c:lblAlgn val="ctr"/>
        <c:lblOffset val="100"/>
        <c:noMultiLvlLbl val="0"/>
      </c:catAx>
      <c:valAx>
        <c:axId val="9503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7165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Estudiantes</a:t>
            </a:r>
            <a:r>
              <a:rPr lang="en-US" baseline="0"/>
              <a:t> por tipo de deporte que practican</a:t>
            </a:r>
            <a:endParaRPr lang="en-US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deportes!$E$4</c:f>
              <c:strCache>
                <c:ptCount val="1"/>
                <c:pt idx="0">
                  <c:v>% Estudiantes  que practicab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deportes!$D$5:$D$11</c:f>
              <c:strCache>
                <c:ptCount val="7"/>
                <c:pt idx="0">
                  <c:v>Fotbol Masculino</c:v>
                </c:pt>
                <c:pt idx="1">
                  <c:v>Futbol Femenino</c:v>
                </c:pt>
                <c:pt idx="2">
                  <c:v>Rugby</c:v>
                </c:pt>
                <c:pt idx="3">
                  <c:v>Hockey</c:v>
                </c:pt>
                <c:pt idx="4">
                  <c:v>Voley</c:v>
                </c:pt>
                <c:pt idx="5">
                  <c:v>Basquet</c:v>
                </c:pt>
                <c:pt idx="6">
                  <c:v>Natación</c:v>
                </c:pt>
              </c:strCache>
            </c:strRef>
          </c:cat>
          <c:val>
            <c:numRef>
              <c:f>deportes!$E$5:$E$11</c:f>
              <c:numCache>
                <c:formatCode>General</c:formatCode>
                <c:ptCount val="7"/>
                <c:pt idx="0">
                  <c:v>48.1</c:v>
                </c:pt>
                <c:pt idx="1">
                  <c:v>5.3</c:v>
                </c:pt>
                <c:pt idx="2">
                  <c:v>4.2</c:v>
                </c:pt>
                <c:pt idx="3">
                  <c:v>9</c:v>
                </c:pt>
                <c:pt idx="4">
                  <c:v>9.3000000000000007</c:v>
                </c:pt>
                <c:pt idx="5">
                  <c:v>6.8</c:v>
                </c:pt>
                <c:pt idx="6">
                  <c:v>16.899999999999999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275264"/>
        <c:axId val="95040000"/>
        <c:axId val="0"/>
      </c:bar3DChart>
      <c:catAx>
        <c:axId val="187275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95040000"/>
        <c:crosses val="autoZero"/>
        <c:auto val="1"/>
        <c:lblAlgn val="ctr"/>
        <c:lblOffset val="100"/>
        <c:noMultiLvlLbl val="0"/>
      </c:catAx>
      <c:valAx>
        <c:axId val="95040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7275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s-ES" sz="2000"/>
              <a:t>Programas y cursantes de cursos de oficios por CPRES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Oficios!$A$4</c:f>
              <c:strCache>
                <c:ptCount val="1"/>
                <c:pt idx="0">
                  <c:v>1. 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Oficios!$B$4:$C$4</c:f>
              <c:numCache>
                <c:formatCode>0.00%</c:formatCode>
                <c:ptCount val="2"/>
                <c:pt idx="0">
                  <c:v>0.22277227722772278</c:v>
                </c:pt>
                <c:pt idx="1">
                  <c:v>0.18888173427774199</c:v>
                </c:pt>
              </c:numCache>
            </c:numRef>
          </c:val>
        </c:ser>
        <c:ser>
          <c:idx val="1"/>
          <c:order val="1"/>
          <c:tx>
            <c:strRef>
              <c:f>Oficios!$A$5</c:f>
              <c:strCache>
                <c:ptCount val="1"/>
                <c:pt idx="0">
                  <c:v>2. Centro-Este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Oficios!$B$5:$C$5</c:f>
              <c:numCache>
                <c:formatCode>0.00%</c:formatCode>
                <c:ptCount val="2"/>
                <c:pt idx="0">
                  <c:v>0.29207920792079206</c:v>
                </c:pt>
                <c:pt idx="1">
                  <c:v>0.29909851899549261</c:v>
                </c:pt>
              </c:numCache>
            </c:numRef>
          </c:val>
        </c:ser>
        <c:ser>
          <c:idx val="2"/>
          <c:order val="2"/>
          <c:tx>
            <c:strRef>
              <c:f>Oficios!$A$6</c:f>
              <c:strCache>
                <c:ptCount val="1"/>
                <c:pt idx="0">
                  <c:v>3. Centro-Oeste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Oficios!$B$6:$C$6</c:f>
              <c:numCache>
                <c:formatCode>0.00%</c:formatCode>
                <c:ptCount val="2"/>
                <c:pt idx="0">
                  <c:v>0.25742574257425743</c:v>
                </c:pt>
                <c:pt idx="1">
                  <c:v>0.30178149817557415</c:v>
                </c:pt>
              </c:numCache>
            </c:numRef>
          </c:val>
        </c:ser>
        <c:ser>
          <c:idx val="3"/>
          <c:order val="3"/>
          <c:tx>
            <c:strRef>
              <c:f>Oficios!$A$7</c:f>
              <c:strCache>
                <c:ptCount val="1"/>
                <c:pt idx="0">
                  <c:v>4. Metropolitana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134275618374558E-2"/>
                  <c:y val="3.79146982315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671378091871932E-3"/>
                  <c:y val="2.5276465487673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Oficios!$B$7:$C$7</c:f>
              <c:numCache>
                <c:formatCode>0.00%</c:formatCode>
                <c:ptCount val="2"/>
                <c:pt idx="0">
                  <c:v>1.4851485148514851E-2</c:v>
                </c:pt>
                <c:pt idx="1">
                  <c:v>2.0390641768619877E-2</c:v>
                </c:pt>
              </c:numCache>
            </c:numRef>
          </c:val>
        </c:ser>
        <c:ser>
          <c:idx val="4"/>
          <c:order val="4"/>
          <c:tx>
            <c:strRef>
              <c:f>Oficios!$A$8</c:f>
              <c:strCache>
                <c:ptCount val="1"/>
                <c:pt idx="0">
                  <c:v>5. Nordeste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79146982315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375130966072036E-17"/>
                  <c:y val="-5.0552930975346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Oficios!$B$8:$C$8</c:f>
              <c:numCache>
                <c:formatCode>0.00%</c:formatCode>
                <c:ptCount val="2"/>
                <c:pt idx="0">
                  <c:v>2.9702970297029702E-2</c:v>
                </c:pt>
                <c:pt idx="1">
                  <c:v>5.3552264434427989E-2</c:v>
                </c:pt>
              </c:numCache>
            </c:numRef>
          </c:val>
        </c:ser>
        <c:ser>
          <c:idx val="5"/>
          <c:order val="5"/>
          <c:tx>
            <c:strRef>
              <c:f>Oficios!$A$9</c:f>
              <c:strCache>
                <c:ptCount val="1"/>
                <c:pt idx="0">
                  <c:v>6. 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228504122497048E-3"/>
                  <c:y val="2.5276465487673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78563015312132E-2"/>
                  <c:y val="3.79146982315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Oficios!$B$9:$C$9</c:f>
              <c:numCache>
                <c:formatCode>0.00%</c:formatCode>
                <c:ptCount val="2"/>
                <c:pt idx="0">
                  <c:v>4.9504950495049507E-2</c:v>
                </c:pt>
                <c:pt idx="1">
                  <c:v>4.2927666881305004E-2</c:v>
                </c:pt>
              </c:numCache>
            </c:numRef>
          </c:val>
        </c:ser>
        <c:ser>
          <c:idx val="6"/>
          <c:order val="6"/>
          <c:tx>
            <c:strRef>
              <c:f>Oficios!$A$10</c:f>
              <c:strCache>
                <c:ptCount val="1"/>
                <c:pt idx="0">
                  <c:v>7. Sur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89988221436984E-2"/>
                  <c:y val="-3.3701953983564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201413427561839E-2"/>
                  <c:y val="-5.0552930975346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Oficios!$B$3:$C$3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Oficios!$B$10:$C$10</c:f>
              <c:numCache>
                <c:formatCode>0.00%</c:formatCode>
                <c:ptCount val="2"/>
                <c:pt idx="0">
                  <c:v>0.13366336633663367</c:v>
                </c:pt>
                <c:pt idx="1">
                  <c:v>9.3367675466838371E-2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50736896"/>
        <c:axId val="94629248"/>
        <c:axId val="0"/>
      </c:bar3DChart>
      <c:catAx>
        <c:axId val="1507368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es-AR"/>
          </a:p>
        </c:txPr>
        <c:crossAx val="94629248"/>
        <c:crosses val="autoZero"/>
        <c:auto val="1"/>
        <c:lblAlgn val="ctr"/>
        <c:lblOffset val="100"/>
        <c:noMultiLvlLbl val="0"/>
      </c:catAx>
      <c:valAx>
        <c:axId val="946292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07368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s-ES" sz="2000"/>
              <a:t>Cursos de capacitación por CPRES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'Cursos capacitación'!$A$4</c:f>
              <c:strCache>
                <c:ptCount val="1"/>
                <c:pt idx="0">
                  <c:v>1. 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capacitación'!$B$4:$C$4</c:f>
              <c:numCache>
                <c:formatCode>0.00%</c:formatCode>
                <c:ptCount val="2"/>
                <c:pt idx="0">
                  <c:v>4.7008547008547008E-2</c:v>
                </c:pt>
                <c:pt idx="1">
                  <c:v>4.3942288688319391E-2</c:v>
                </c:pt>
              </c:numCache>
            </c:numRef>
          </c:val>
        </c:ser>
        <c:ser>
          <c:idx val="1"/>
          <c:order val="1"/>
          <c:tx>
            <c:strRef>
              <c:f>'Cursos capacitación'!$A$5</c:f>
              <c:strCache>
                <c:ptCount val="1"/>
                <c:pt idx="0">
                  <c:v>2. Centro-Este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capacitación'!$B$5:$C$5</c:f>
              <c:numCache>
                <c:formatCode>0.00%</c:formatCode>
                <c:ptCount val="2"/>
                <c:pt idx="0">
                  <c:v>0.20512820512820512</c:v>
                </c:pt>
                <c:pt idx="1">
                  <c:v>0.24797417484682785</c:v>
                </c:pt>
              </c:numCache>
            </c:numRef>
          </c:val>
        </c:ser>
        <c:ser>
          <c:idx val="2"/>
          <c:order val="2"/>
          <c:tx>
            <c:strRef>
              <c:f>'Cursos capacitación'!$A$6</c:f>
              <c:strCache>
                <c:ptCount val="1"/>
                <c:pt idx="0">
                  <c:v>3. Centro-Oeste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capacitación'!$B$6:$C$6</c:f>
              <c:numCache>
                <c:formatCode>0.00%</c:formatCode>
                <c:ptCount val="2"/>
                <c:pt idx="0">
                  <c:v>0.11965811965811966</c:v>
                </c:pt>
                <c:pt idx="1">
                  <c:v>0.17089399828710719</c:v>
                </c:pt>
              </c:numCache>
            </c:numRef>
          </c:val>
        </c:ser>
        <c:ser>
          <c:idx val="3"/>
          <c:order val="3"/>
          <c:tx>
            <c:strRef>
              <c:f>'Cursos capacitación'!$A$7</c:f>
              <c:strCache>
                <c:ptCount val="1"/>
                <c:pt idx="0">
                  <c:v>4. Metropolitana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capacitación'!$B$7:$C$7</c:f>
              <c:numCache>
                <c:formatCode>0.00%</c:formatCode>
                <c:ptCount val="2"/>
                <c:pt idx="0">
                  <c:v>0.3247863247863248</c:v>
                </c:pt>
                <c:pt idx="1">
                  <c:v>0.31365702615455565</c:v>
                </c:pt>
              </c:numCache>
            </c:numRef>
          </c:val>
        </c:ser>
        <c:ser>
          <c:idx val="4"/>
          <c:order val="4"/>
          <c:tx>
            <c:strRef>
              <c:f>'Cursos capacitación'!$A$8</c:f>
              <c:strCache>
                <c:ptCount val="1"/>
                <c:pt idx="0">
                  <c:v>5. Nordeste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0199860012540169E-17"/>
                  <c:y val="-3.319502556713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319502556713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capacitación'!$B$8:$C$8</c:f>
              <c:numCache>
                <c:formatCode>0.00%</c:formatCode>
                <c:ptCount val="2"/>
                <c:pt idx="0">
                  <c:v>7.1225071225071226E-3</c:v>
                </c:pt>
                <c:pt idx="1">
                  <c:v>4.4798735094538503E-3</c:v>
                </c:pt>
              </c:numCache>
            </c:numRef>
          </c:val>
        </c:ser>
        <c:ser>
          <c:idx val="5"/>
          <c:order val="5"/>
          <c:tx>
            <c:strRef>
              <c:f>'Cursos capacitación'!$A$9</c:f>
              <c:strCache>
                <c:ptCount val="1"/>
                <c:pt idx="0">
                  <c:v>6. 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3.688336174126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7948370263646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capacitación'!$B$9:$C$9</c:f>
              <c:numCache>
                <c:formatCode>0.00%</c:formatCode>
                <c:ptCount val="2"/>
                <c:pt idx="0">
                  <c:v>5.6980056980056981E-2</c:v>
                </c:pt>
                <c:pt idx="1">
                  <c:v>4.1504710455234205E-2</c:v>
                </c:pt>
              </c:numCache>
            </c:numRef>
          </c:val>
        </c:ser>
        <c:ser>
          <c:idx val="6"/>
          <c:order val="6"/>
          <c:tx>
            <c:strRef>
              <c:f>'Cursos capacitación'!$A$10</c:f>
              <c:strCache>
                <c:ptCount val="1"/>
                <c:pt idx="0">
                  <c:v>7. Sur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'Cursos capacitación'!$B$3:$C$3</c:f>
              <c:strCache>
                <c:ptCount val="2"/>
                <c:pt idx="0">
                  <c:v>TOTAL DE CURSOS</c:v>
                </c:pt>
                <c:pt idx="1">
                  <c:v>TOTAL DE CURSANTES</c:v>
                </c:pt>
              </c:strCache>
            </c:strRef>
          </c:cat>
          <c:val>
            <c:numRef>
              <c:f>'Cursos capacitación'!$B$10:$C$10</c:f>
              <c:numCache>
                <c:formatCode>0.00%</c:formatCode>
                <c:ptCount val="2"/>
                <c:pt idx="0">
                  <c:v>0.23931623931623933</c:v>
                </c:pt>
                <c:pt idx="1">
                  <c:v>0.17754792805850186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4900608"/>
        <c:axId val="94631552"/>
        <c:axId val="0"/>
      </c:bar3DChart>
      <c:catAx>
        <c:axId val="1449006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-5400000" vert="horz"/>
          <a:lstStyle/>
          <a:p>
            <a:pPr algn="ctr">
              <a:defRPr lang="es-ES"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94631552"/>
        <c:crosses val="autoZero"/>
        <c:auto val="1"/>
        <c:lblAlgn val="ctr"/>
        <c:lblOffset val="100"/>
        <c:noMultiLvlLbl val="0"/>
      </c:catAx>
      <c:valAx>
        <c:axId val="946315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49006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800"/>
            </a:pPr>
            <a:r>
              <a:rPr lang="es-ES" sz="1800"/>
              <a:t>Talleres y asistentes a Programas para Adultos Mayores por CPRES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'Adultos mayores'!$A$3</c:f>
              <c:strCache>
                <c:ptCount val="1"/>
                <c:pt idx="0">
                  <c:v>1. 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sz="14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mayores'!$B$3:$C$3</c:f>
              <c:numCache>
                <c:formatCode>0.00%</c:formatCode>
                <c:ptCount val="2"/>
                <c:pt idx="0">
                  <c:v>0.18836140888208269</c:v>
                </c:pt>
                <c:pt idx="1">
                  <c:v>0.36222902572712457</c:v>
                </c:pt>
              </c:numCache>
            </c:numRef>
          </c:val>
        </c:ser>
        <c:ser>
          <c:idx val="1"/>
          <c:order val="1"/>
          <c:tx>
            <c:strRef>
              <c:f>'Adultos mayores'!$A$4</c:f>
              <c:strCache>
                <c:ptCount val="1"/>
                <c:pt idx="0">
                  <c:v>2. Centro-Este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mayores'!$B$4:$C$4</c:f>
              <c:numCache>
                <c:formatCode>0.00%</c:formatCode>
                <c:ptCount val="2"/>
                <c:pt idx="0">
                  <c:v>0.29657988769780502</c:v>
                </c:pt>
                <c:pt idx="1">
                  <c:v>0.12875907362599379</c:v>
                </c:pt>
              </c:numCache>
            </c:numRef>
          </c:val>
        </c:ser>
        <c:ser>
          <c:idx val="2"/>
          <c:order val="2"/>
          <c:tx>
            <c:strRef>
              <c:f>'Adultos mayores'!$A$5</c:f>
              <c:strCache>
                <c:ptCount val="1"/>
                <c:pt idx="0">
                  <c:v>3. Centro-Oeste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4.7165539616910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mayores'!$B$5:$C$5</c:f>
              <c:numCache>
                <c:formatCode>0.00%</c:formatCode>
                <c:ptCount val="2"/>
                <c:pt idx="0">
                  <c:v>9.2904543134252171E-2</c:v>
                </c:pt>
                <c:pt idx="1">
                  <c:v>6.6268332428028251E-2</c:v>
                </c:pt>
              </c:numCache>
            </c:numRef>
          </c:val>
        </c:ser>
        <c:ser>
          <c:idx val="3"/>
          <c:order val="3"/>
          <c:tx>
            <c:strRef>
              <c:f>'Adultos mayores'!$A$6</c:f>
              <c:strCache>
                <c:ptCount val="1"/>
                <c:pt idx="0">
                  <c:v>4. Metropolitana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mayores'!$B$6:$C$6</c:f>
              <c:numCache>
                <c:formatCode>0.00%</c:formatCode>
                <c:ptCount val="2"/>
                <c:pt idx="0">
                  <c:v>0.25012761613067891</c:v>
                </c:pt>
                <c:pt idx="1">
                  <c:v>0.23566737445064442</c:v>
                </c:pt>
              </c:numCache>
            </c:numRef>
          </c:val>
        </c:ser>
        <c:ser>
          <c:idx val="4"/>
          <c:order val="4"/>
          <c:tx>
            <c:strRef>
              <c:f>'Adultos mayores'!$A$7</c:f>
              <c:strCache>
                <c:ptCount val="1"/>
                <c:pt idx="0">
                  <c:v>5. Nordeste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120177103099304E-2"/>
                  <c:y val="3.628118432070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650221378874223E-2"/>
                  <c:y val="3.2653065888630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mayores'!$B$7:$C$7</c:f>
              <c:numCache>
                <c:formatCode>0.00%</c:formatCode>
                <c:ptCount val="2"/>
                <c:pt idx="0">
                  <c:v>1.0209290454313425E-2</c:v>
                </c:pt>
                <c:pt idx="1">
                  <c:v>2.1727322107550243E-2</c:v>
                </c:pt>
              </c:numCache>
            </c:numRef>
          </c:val>
        </c:ser>
        <c:ser>
          <c:idx val="5"/>
          <c:order val="5"/>
          <c:tx>
            <c:strRef>
              <c:f>'Adultos mayores'!$A$8</c:f>
              <c:strCache>
                <c:ptCount val="1"/>
                <c:pt idx="0">
                  <c:v>6. 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628118432070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767218456919867E-17"/>
                  <c:y val="-4.3537421184840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mayores'!$B$8:$C$8</c:f>
              <c:numCache>
                <c:formatCode>0.00%</c:formatCode>
                <c:ptCount val="2"/>
                <c:pt idx="0">
                  <c:v>4.0837161817253703E-3</c:v>
                </c:pt>
                <c:pt idx="1">
                  <c:v>8.6415485655029385E-3</c:v>
                </c:pt>
              </c:numCache>
            </c:numRef>
          </c:val>
        </c:ser>
        <c:ser>
          <c:idx val="6"/>
          <c:order val="6"/>
          <c:tx>
            <c:strRef>
              <c:f>'Adultos mayores'!$A$9</c:f>
              <c:strCache>
                <c:ptCount val="1"/>
                <c:pt idx="0">
                  <c:v>7. Sur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'Adultos mayores'!$B$2:$C$2</c:f>
              <c:strCache>
                <c:ptCount val="2"/>
                <c:pt idx="0">
                  <c:v>Cantidad de talleres</c:v>
                </c:pt>
                <c:pt idx="1">
                  <c:v>Cantidad de asistentes  </c:v>
                </c:pt>
              </c:strCache>
            </c:strRef>
          </c:cat>
          <c:val>
            <c:numRef>
              <c:f>'Adultos mayores'!$B$9:$C$9</c:f>
              <c:numCache>
                <c:formatCode>0.00%</c:formatCode>
                <c:ptCount val="2"/>
                <c:pt idx="0">
                  <c:v>0.15773353751914243</c:v>
                </c:pt>
                <c:pt idx="1">
                  <c:v>0.1767073230951558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5044480"/>
        <c:axId val="95051776"/>
        <c:axId val="0"/>
      </c:bar3DChart>
      <c:catAx>
        <c:axId val="1450444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-5400000" vert="horz"/>
          <a:lstStyle/>
          <a:p>
            <a:pPr algn="ctr">
              <a:defRPr sz="1400"/>
            </a:pPr>
            <a:endParaRPr lang="es-AR"/>
          </a:p>
        </c:txPr>
        <c:crossAx val="95051776"/>
        <c:crosses val="autoZero"/>
        <c:auto val="1"/>
        <c:lblAlgn val="ctr"/>
        <c:lblOffset val="100"/>
        <c:noMultiLvlLbl val="0"/>
      </c:catAx>
      <c:valAx>
        <c:axId val="950517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50444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 algn="ctr">
        <a:defRPr lang="es-ES" sz="1000" b="1" i="0" u="none" strike="noStrike" kern="1200" baseline="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s-A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s-ES" sz="2200"/>
              <a:t>Actividades</a:t>
            </a:r>
            <a:r>
              <a:rPr lang="es-ES" sz="2200" baseline="0"/>
              <a:t> en los barrios y participantes por CPRES</a:t>
            </a:r>
            <a:endParaRPr lang="es-ES" sz="2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Barrios!$A$3</c:f>
              <c:strCache>
                <c:ptCount val="1"/>
                <c:pt idx="0">
                  <c:v>1. Bonaerense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Barrios!$B$3:$C$3</c:f>
              <c:numCache>
                <c:formatCode>0.00%</c:formatCode>
                <c:ptCount val="2"/>
                <c:pt idx="0">
                  <c:v>0.16133903850994211</c:v>
                </c:pt>
                <c:pt idx="1">
                  <c:v>0.51122858556739903</c:v>
                </c:pt>
              </c:numCache>
            </c:numRef>
          </c:val>
        </c:ser>
        <c:ser>
          <c:idx val="1"/>
          <c:order val="1"/>
          <c:tx>
            <c:strRef>
              <c:f>Barrios!$A$4</c:f>
              <c:strCache>
                <c:ptCount val="1"/>
                <c:pt idx="0">
                  <c:v>2. Centro-Este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Barrios!$B$4:$C$4</c:f>
              <c:numCache>
                <c:formatCode>0.00%</c:formatCode>
                <c:ptCount val="2"/>
                <c:pt idx="0">
                  <c:v>9.7659199597281657E-2</c:v>
                </c:pt>
                <c:pt idx="1">
                  <c:v>0.14364656073019189</c:v>
                </c:pt>
              </c:numCache>
            </c:numRef>
          </c:val>
        </c:ser>
        <c:ser>
          <c:idx val="2"/>
          <c:order val="2"/>
          <c:tx>
            <c:strRef>
              <c:f>Barrios!$A$5</c:f>
              <c:strCache>
                <c:ptCount val="1"/>
                <c:pt idx="0">
                  <c:v>3. Centro-Oeste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Barrios!$B$5:$C$5</c:f>
              <c:numCache>
                <c:formatCode>0.00%</c:formatCode>
                <c:ptCount val="2"/>
                <c:pt idx="0">
                  <c:v>0.57827837905864587</c:v>
                </c:pt>
                <c:pt idx="1">
                  <c:v>7.7787116386115671E-2</c:v>
                </c:pt>
              </c:numCache>
            </c:numRef>
          </c:val>
        </c:ser>
        <c:ser>
          <c:idx val="3"/>
          <c:order val="3"/>
          <c:tx>
            <c:strRef>
              <c:f>Barrios!$A$6</c:f>
              <c:strCache>
                <c:ptCount val="1"/>
                <c:pt idx="0">
                  <c:v>4. Metropolitana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5.557419255569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513399822070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Barrios!$B$6:$C$6</c:f>
              <c:numCache>
                <c:formatCode>0.00%</c:formatCode>
                <c:ptCount val="2"/>
                <c:pt idx="0">
                  <c:v>9.1870123332494336E-2</c:v>
                </c:pt>
                <c:pt idx="1">
                  <c:v>0.18112623616554996</c:v>
                </c:pt>
              </c:numCache>
            </c:numRef>
          </c:val>
        </c:ser>
        <c:ser>
          <c:idx val="4"/>
          <c:order val="4"/>
          <c:tx>
            <c:strRef>
              <c:f>Barrios!$A$7</c:f>
              <c:strCache>
                <c:ptCount val="1"/>
                <c:pt idx="0">
                  <c:v>5. Nordeste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5044666073567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65936358894104E-3"/>
                  <c:y val="-1.5044666073567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Barrios!$B$7:$C$7</c:f>
              <c:numCache>
                <c:formatCode>0.00%</c:formatCode>
                <c:ptCount val="2"/>
                <c:pt idx="0">
                  <c:v>2.2023659702995219E-2</c:v>
                </c:pt>
                <c:pt idx="1">
                  <c:v>1.9448742822581279E-2</c:v>
                </c:pt>
              </c:numCache>
            </c:numRef>
          </c:val>
        </c:ser>
        <c:ser>
          <c:idx val="5"/>
          <c:order val="5"/>
          <c:tx>
            <c:strRef>
              <c:f>Barrios!$A$8</c:f>
              <c:strCache>
                <c:ptCount val="1"/>
                <c:pt idx="0">
                  <c:v>6. Noroeste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4.5133998220701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133998220701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Barrios!$B$8:$C$8</c:f>
              <c:numCache>
                <c:formatCode>0.00%</c:formatCode>
                <c:ptCount val="2"/>
                <c:pt idx="0">
                  <c:v>5.6632267807701989E-3</c:v>
                </c:pt>
                <c:pt idx="1">
                  <c:v>4.8582582535405981E-3</c:v>
                </c:pt>
              </c:numCache>
            </c:numRef>
          </c:val>
        </c:ser>
        <c:ser>
          <c:idx val="6"/>
          <c:order val="6"/>
          <c:tx>
            <c:strRef>
              <c:f>Barrios!$A$9</c:f>
              <c:strCache>
                <c:ptCount val="1"/>
                <c:pt idx="0">
                  <c:v>7. Sur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659363588941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39123630672927E-2"/>
                  <c:y val="6.89539229422479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es-ES" sz="1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Barrios!$B$2:$C$2</c:f>
              <c:strCache>
                <c:ptCount val="2"/>
                <c:pt idx="0">
                  <c:v>CANTIDAD DE ACTIVIDADES</c:v>
                </c:pt>
                <c:pt idx="1">
                  <c:v>CANTIDAD DE PARTICIPANTES</c:v>
                </c:pt>
              </c:strCache>
            </c:strRef>
          </c:cat>
          <c:val>
            <c:numRef>
              <c:f>Barrios!$B$9:$C$9</c:f>
              <c:numCache>
                <c:formatCode>0.00%</c:formatCode>
                <c:ptCount val="2"/>
                <c:pt idx="0">
                  <c:v>6.5190032720865848E-2</c:v>
                </c:pt>
                <c:pt idx="1">
                  <c:v>8.1353242897202874E-2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53465344"/>
        <c:axId val="95054080"/>
        <c:axId val="0"/>
      </c:bar3DChart>
      <c:catAx>
        <c:axId val="1534653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-5400000" vert="horz"/>
          <a:lstStyle/>
          <a:p>
            <a:pPr algn="ctr">
              <a:defRPr lang="es-ES"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95054080"/>
        <c:crosses val="autoZero"/>
        <c:auto val="1"/>
        <c:lblAlgn val="ctr"/>
        <c:lblOffset val="100"/>
        <c:noMultiLvlLbl val="0"/>
      </c:catAx>
      <c:valAx>
        <c:axId val="950540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34653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s-ES" sz="2400"/>
              <a:t>Actividades sobre Ambiente por CPRES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Ambiente!$A$3:$A$9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Ambiente!$B$3:$B$9</c:f>
              <c:numCache>
                <c:formatCode>0.00%</c:formatCode>
                <c:ptCount val="7"/>
                <c:pt idx="0">
                  <c:v>9.7345132743362831E-2</c:v>
                </c:pt>
                <c:pt idx="1">
                  <c:v>0.16561314791403287</c:v>
                </c:pt>
                <c:pt idx="2">
                  <c:v>0.39064475347661187</c:v>
                </c:pt>
                <c:pt idx="3">
                  <c:v>0.16434892541087232</c:v>
                </c:pt>
                <c:pt idx="4">
                  <c:v>2.5284450063211124E-2</c:v>
                </c:pt>
                <c:pt idx="5">
                  <c:v>1.643489254108723E-2</c:v>
                </c:pt>
                <c:pt idx="6">
                  <c:v>0.14032869785082175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4336256"/>
        <c:axId val="95056384"/>
        <c:axId val="0"/>
      </c:bar3DChart>
      <c:catAx>
        <c:axId val="154336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s-AR"/>
          </a:p>
        </c:txPr>
        <c:crossAx val="95056384"/>
        <c:crosses val="autoZero"/>
        <c:auto val="1"/>
        <c:lblAlgn val="ctr"/>
        <c:lblOffset val="100"/>
        <c:noMultiLvlLbl val="0"/>
      </c:catAx>
      <c:valAx>
        <c:axId val="9505638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43362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s-ES" sz="2400"/>
              <a:t>Actividades sobre pueblos originarios por CPRES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'Pueblos originarios'!$A$3:$A$9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'Pueblos originarios'!$B$3:$B$9</c:f>
              <c:numCache>
                <c:formatCode>0.00%</c:formatCode>
                <c:ptCount val="7"/>
                <c:pt idx="0">
                  <c:v>3.8095238095238099E-2</c:v>
                </c:pt>
                <c:pt idx="1">
                  <c:v>2.8571428571428571E-2</c:v>
                </c:pt>
                <c:pt idx="2">
                  <c:v>0.42619047619047618</c:v>
                </c:pt>
                <c:pt idx="3">
                  <c:v>0.11428571428571428</c:v>
                </c:pt>
                <c:pt idx="4">
                  <c:v>3.3333333333333333E-2</c:v>
                </c:pt>
                <c:pt idx="5">
                  <c:v>3.3333333333333333E-2</c:v>
                </c:pt>
                <c:pt idx="6">
                  <c:v>0.3261904761904762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4187264"/>
        <c:axId val="95058688"/>
        <c:axId val="0"/>
      </c:bar3DChart>
      <c:catAx>
        <c:axId val="154187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s-AR"/>
          </a:p>
        </c:txPr>
        <c:crossAx val="95058688"/>
        <c:crosses val="autoZero"/>
        <c:auto val="1"/>
        <c:lblAlgn val="ctr"/>
        <c:lblOffset val="100"/>
        <c:noMultiLvlLbl val="0"/>
      </c:catAx>
      <c:valAx>
        <c:axId val="9505868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4187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s-ES" sz="2400" b="1" i="0" baseline="0">
                <a:effectLst/>
              </a:rPr>
              <a:t>Actividades sobre género por CPRES</a:t>
            </a:r>
            <a:endParaRPr lang="es-ES" sz="24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Género!$A$3:$A$9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Género!$B$3:$B$9</c:f>
              <c:numCache>
                <c:formatCode>0.00%</c:formatCode>
                <c:ptCount val="7"/>
                <c:pt idx="0">
                  <c:v>3.3128834355828224E-2</c:v>
                </c:pt>
                <c:pt idx="1">
                  <c:v>4.4171779141104296E-2</c:v>
                </c:pt>
                <c:pt idx="2">
                  <c:v>0.34110429447852758</c:v>
                </c:pt>
                <c:pt idx="3">
                  <c:v>0.29079754601226993</c:v>
                </c:pt>
                <c:pt idx="4">
                  <c:v>7.3619631901840491E-3</c:v>
                </c:pt>
                <c:pt idx="5">
                  <c:v>4.785276073619632E-2</c:v>
                </c:pt>
                <c:pt idx="6">
                  <c:v>0.23558282208588957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6655616"/>
        <c:axId val="95085696"/>
        <c:axId val="0"/>
      </c:bar3DChart>
      <c:catAx>
        <c:axId val="156655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95085696"/>
        <c:crosses val="autoZero"/>
        <c:auto val="1"/>
        <c:lblAlgn val="ctr"/>
        <c:lblOffset val="100"/>
        <c:noMultiLvlLbl val="0"/>
      </c:catAx>
      <c:valAx>
        <c:axId val="9508569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6655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s-ES" sz="2400" b="1" i="0" baseline="0">
                <a:effectLst/>
              </a:rPr>
              <a:t>Actividades sobre DDHH por CPRES</a:t>
            </a:r>
            <a:endParaRPr lang="es-ES" sz="24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DDHH!$A$3:$A$9</c:f>
              <c:strCache>
                <c:ptCount val="7"/>
                <c:pt idx="0">
                  <c:v>1. Bonaerense</c:v>
                </c:pt>
                <c:pt idx="1">
                  <c:v>2. Centro-Este</c:v>
                </c:pt>
                <c:pt idx="2">
                  <c:v>3. Centro-Oeste</c:v>
                </c:pt>
                <c:pt idx="3">
                  <c:v>4. Metropolitana</c:v>
                </c:pt>
                <c:pt idx="4">
                  <c:v>5. Nordeste</c:v>
                </c:pt>
                <c:pt idx="5">
                  <c:v>6. Noroeste</c:v>
                </c:pt>
                <c:pt idx="6">
                  <c:v>7. Sur</c:v>
                </c:pt>
              </c:strCache>
            </c:strRef>
          </c:cat>
          <c:val>
            <c:numRef>
              <c:f>DDHH!$B$3:$B$9</c:f>
              <c:numCache>
                <c:formatCode>0.00%</c:formatCode>
                <c:ptCount val="7"/>
                <c:pt idx="0">
                  <c:v>7.2992700729927001E-2</c:v>
                </c:pt>
                <c:pt idx="1">
                  <c:v>4.2335766423357665E-2</c:v>
                </c:pt>
                <c:pt idx="2">
                  <c:v>0.50802919708029193</c:v>
                </c:pt>
                <c:pt idx="3">
                  <c:v>0.17956204379562044</c:v>
                </c:pt>
                <c:pt idx="4">
                  <c:v>1.4598540145985401E-3</c:v>
                </c:pt>
                <c:pt idx="5">
                  <c:v>1.6058394160583942E-2</c:v>
                </c:pt>
                <c:pt idx="6">
                  <c:v>0.17956204379562044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3750528"/>
        <c:axId val="95088000"/>
        <c:axId val="0"/>
      </c:bar3DChart>
      <c:catAx>
        <c:axId val="153750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95088000"/>
        <c:crosses val="autoZero"/>
        <c:auto val="1"/>
        <c:lblAlgn val="ctr"/>
        <c:lblOffset val="100"/>
        <c:noMultiLvlLbl val="0"/>
      </c:catAx>
      <c:valAx>
        <c:axId val="9508800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37505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s-PY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s-PY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s-PY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EABFE218-E035-48C5-8572-F01A7ADB8405}" type="slidenum">
              <a:rPr lang="es-PY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41471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s-PY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s-PY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Y" smtClean="0"/>
              <a:t>Haga clic para modificar el estilo de texto del patrón</a:t>
            </a:r>
          </a:p>
          <a:p>
            <a:pPr lvl="1"/>
            <a:r>
              <a:rPr lang="es-PY" smtClean="0"/>
              <a:t>Segundo nivel</a:t>
            </a:r>
          </a:p>
          <a:p>
            <a:pPr lvl="2"/>
            <a:r>
              <a:rPr lang="es-PY" smtClean="0"/>
              <a:t>Tercer nivel</a:t>
            </a:r>
          </a:p>
          <a:p>
            <a:pPr lvl="3"/>
            <a:r>
              <a:rPr lang="es-PY" smtClean="0"/>
              <a:t>Cuarto nivel</a:t>
            </a:r>
          </a:p>
          <a:p>
            <a:pPr lvl="4"/>
            <a:r>
              <a:rPr lang="es-PY" smtClean="0"/>
              <a:t>Quinto nivel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s-PY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A46B1670-F37D-440F-9345-005C20D863CF}" type="slidenum">
              <a:rPr lang="es-PY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34397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2AEBD-0306-44F4-8B3D-4A899D0D33EF}" type="slidenum">
              <a:rPr lang="es-PY"/>
              <a:pPr/>
              <a:t>1</a:t>
            </a:fld>
            <a:endParaRPr lang="es-PY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10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11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12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13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14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15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16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17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7E740-175A-45CA-AFFB-41C87718D900}" type="slidenum">
              <a:rPr lang="es-PY"/>
              <a:pPr/>
              <a:t>18</a:t>
            </a:fld>
            <a:endParaRPr lang="es-PY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19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2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670-F37D-440F-9345-005C20D863CF}" type="slidenum">
              <a:rPr lang="es-PY" smtClean="0"/>
              <a:pPr/>
              <a:t>23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22443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24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25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26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27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7E740-175A-45CA-AFFB-41C87718D900}" type="slidenum">
              <a:rPr lang="es-PY"/>
              <a:pPr/>
              <a:t>28</a:t>
            </a:fld>
            <a:endParaRPr lang="es-PY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7E740-175A-45CA-AFFB-41C87718D900}" type="slidenum">
              <a:rPr lang="es-PY"/>
              <a:pPr/>
              <a:t>3</a:t>
            </a:fld>
            <a:endParaRPr lang="es-PY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4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5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6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7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8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05F9-B873-4924-BB98-DBA641218FEA}" type="slidenum">
              <a:rPr lang="es-PY"/>
              <a:pPr/>
              <a:t>9</a:t>
            </a:fld>
            <a:endParaRPr lang="es-PY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s-AR" noProof="0" smtClean="0"/>
              <a:t>Haga clic para cambiar el estilo de título	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s-AR" noProof="0" smtClean="0"/>
              <a:t>Haga clic para modificar el estilo de subtítulo del patrón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3BF6A8-4BE1-4294-9260-DBAD93C0DDFA}" type="slidenum">
              <a:rPr lang="es-AR"/>
              <a:pPr/>
              <a:t>‹Nº›</a:t>
            </a:fld>
            <a:endParaRPr lang="es-AR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s-PY" sz="2400" b="0" i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 advTm="8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37566-C1EF-4F69-BB08-43CD2B2EAA5D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6366199"/>
      </p:ext>
    </p:extLst>
  </p:cSld>
  <p:clrMapOvr>
    <a:masterClrMapping/>
  </p:clrMapOvr>
  <p:transition spd="slow" advClick="0" advTm="8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F9037-024D-45E5-9A1A-59E84FC0AFC8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0625737"/>
      </p:ext>
    </p:extLst>
  </p:cSld>
  <p:clrMapOvr>
    <a:masterClrMapping/>
  </p:clrMapOvr>
  <p:transition spd="slow" advClick="0" advTm="8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D8B4C-B949-4B2E-B2D2-9B83F4A82EAF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9372957"/>
      </p:ext>
    </p:extLst>
  </p:cSld>
  <p:clrMapOvr>
    <a:masterClrMapping/>
  </p:clrMapOvr>
  <p:transition spd="slow" advClick="0" advTm="8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A613B-1BB1-4A55-96AF-22EC84DDB8B0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4842011"/>
      </p:ext>
    </p:extLst>
  </p:cSld>
  <p:clrMapOvr>
    <a:masterClrMapping/>
  </p:clrMapOvr>
  <p:transition spd="slow" advClick="0" advTm="8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AB40-A559-4FA5-8A1A-21D739946812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4741494"/>
      </p:ext>
    </p:extLst>
  </p:cSld>
  <p:clrMapOvr>
    <a:masterClrMapping/>
  </p:clrMapOvr>
  <p:transition spd="slow" advClick="0" advTm="8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789CA-F4CE-480E-8A51-618AE2F96DF8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160311"/>
      </p:ext>
    </p:extLst>
  </p:cSld>
  <p:clrMapOvr>
    <a:masterClrMapping/>
  </p:clrMapOvr>
  <p:transition spd="slow" advClick="0" advTm="8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82F7D-6F34-4097-80BC-4DE45A000823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7832607"/>
      </p:ext>
    </p:extLst>
  </p:cSld>
  <p:clrMapOvr>
    <a:masterClrMapping/>
  </p:clrMapOvr>
  <p:transition spd="slow" advClick="0" advTm="8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91EF-98F1-4697-BBF0-1E25CE86806E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0775754"/>
      </p:ext>
    </p:extLst>
  </p:cSld>
  <p:clrMapOvr>
    <a:masterClrMapping/>
  </p:clrMapOvr>
  <p:transition spd="slow" advClick="0" advTm="8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B79B0-32CF-4846-A06D-8B2A0B519780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918526"/>
      </p:ext>
    </p:extLst>
  </p:cSld>
  <p:clrMapOvr>
    <a:masterClrMapping/>
  </p:clrMapOvr>
  <p:transition spd="slow" advClick="0" advTm="8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4FE86-992E-43E2-98BB-2F6F14AD4C1A}" type="slidenum">
              <a:rPr lang="es-AR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1682833"/>
      </p:ext>
    </p:extLst>
  </p:cSld>
  <p:clrMapOvr>
    <a:masterClrMapping/>
  </p:clrMapOvr>
  <p:transition spd="slow" advClick="0" advTm="8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cambiar el estilo de título	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modificar el estilo de texto del patrón</a:t>
            </a:r>
          </a:p>
          <a:p>
            <a:pPr lvl="1"/>
            <a:r>
              <a:rPr lang="es-AR" smtClean="0"/>
              <a:t>Segundo nivel</a:t>
            </a:r>
          </a:p>
          <a:p>
            <a:pPr lvl="2"/>
            <a:r>
              <a:rPr lang="es-AR" smtClean="0"/>
              <a:t>Tercer nivel</a:t>
            </a:r>
          </a:p>
          <a:p>
            <a:pPr lvl="3"/>
            <a:r>
              <a:rPr lang="es-AR" smtClean="0"/>
              <a:t>Cuarto nivel</a:t>
            </a:r>
          </a:p>
          <a:p>
            <a:pPr lvl="4"/>
            <a:r>
              <a:rPr lang="es-AR" smtClean="0"/>
              <a:t>Quinto nivel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s-PY" sz="2400" b="0" i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AR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AR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76817C-323C-428D-B3D1-F32C8BB37DDC}" type="slidenum">
              <a:rPr lang="es-AR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spd="slow" advClick="0" advTm="8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38113" y="1103214"/>
            <a:ext cx="9144000" cy="868363"/>
          </a:xfrm>
        </p:spPr>
        <p:txBody>
          <a:bodyPr/>
          <a:lstStyle/>
          <a:p>
            <a:pPr algn="ctr"/>
            <a:r>
              <a:rPr lang="es-AR" sz="2800" dirty="0" smtClean="0"/>
              <a:t>CONSEJO INTERUNIVERSITARIO NACIONAL</a:t>
            </a:r>
            <a:endParaRPr lang="es-A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7" y="2420888"/>
            <a:ext cx="8785225" cy="3675112"/>
          </a:xfrm>
        </p:spPr>
        <p:txBody>
          <a:bodyPr/>
          <a:lstStyle/>
          <a:p>
            <a:pPr algn="ctr"/>
            <a:r>
              <a:rPr lang="es-AR" sz="3600" b="1" dirty="0" smtClean="0">
                <a:solidFill>
                  <a:schemeClr val="accent2"/>
                </a:solidFill>
              </a:rPr>
              <a:t>Resultado de las encuestas a las Secretarías de Extensión y de Bienestar Estudiantil</a:t>
            </a:r>
            <a:endParaRPr lang="es-AR" sz="3600" b="1" dirty="0">
              <a:solidFill>
                <a:schemeClr val="accent2"/>
              </a:solidFill>
            </a:endParaRPr>
          </a:p>
          <a:p>
            <a:pPr algn="ctr"/>
            <a:r>
              <a:rPr lang="es-AR" sz="3200" b="1" dirty="0" smtClean="0"/>
              <a:t>Comisión de Extensión, Bienestar Universitario y Vinculación Territorial</a:t>
            </a:r>
          </a:p>
          <a:p>
            <a:r>
              <a:rPr lang="es-AR" sz="1600" b="1" dirty="0" smtClean="0"/>
              <a:t>Presidenta</a:t>
            </a:r>
            <a:r>
              <a:rPr lang="es-AR" sz="1600" b="1" dirty="0"/>
              <a:t>:</a:t>
            </a:r>
            <a:r>
              <a:rPr lang="es-AR" sz="1600" b="1" dirty="0" smtClean="0"/>
              <a:t> Prof. Sandra </a:t>
            </a:r>
            <a:r>
              <a:rPr lang="es-AR" sz="1600" b="1" dirty="0" err="1" smtClean="0"/>
              <a:t>Torlucci</a:t>
            </a:r>
            <a:endParaRPr lang="es-AR" sz="1600" b="1" dirty="0" smtClean="0"/>
          </a:p>
          <a:p>
            <a:r>
              <a:rPr lang="es-AR" sz="1600" b="1" dirty="0" smtClean="0"/>
              <a:t>Vice Presidenta: Lic. Natividad </a:t>
            </a:r>
            <a:r>
              <a:rPr lang="es-AR" sz="1600" b="1" dirty="0" err="1" smtClean="0"/>
              <a:t>Nassif</a:t>
            </a:r>
            <a:r>
              <a:rPr lang="es-AR" sz="3600" b="1" dirty="0" smtClean="0">
                <a:solidFill>
                  <a:schemeClr val="accent2"/>
                </a:solidFill>
              </a:rPr>
              <a:t> </a:t>
            </a:r>
            <a:endParaRPr lang="es-AR" sz="3600" b="1" dirty="0">
              <a:solidFill>
                <a:schemeClr val="accent2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36613"/>
            <a:ext cx="9144000" cy="288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800" y="60960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2016.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uiExpand="1" build="p" autoUpdateAnimBg="0" advAuto="6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en los barrios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916375"/>
              </p:ext>
            </p:extLst>
          </p:nvPr>
        </p:nvGraphicFramePr>
        <p:xfrm>
          <a:off x="251520" y="1700809"/>
          <a:ext cx="8136904" cy="4471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sobre ambiente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72%                            No tiene: 28%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973887"/>
              </p:ext>
            </p:extLst>
          </p:nvPr>
        </p:nvGraphicFramePr>
        <p:xfrm>
          <a:off x="457199" y="2204864"/>
          <a:ext cx="8105776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sobre pueblos originarios y/o interculturalidad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67%                           No tiene: 33%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831400"/>
              </p:ext>
            </p:extLst>
          </p:nvPr>
        </p:nvGraphicFramePr>
        <p:xfrm>
          <a:off x="457199" y="1988840"/>
          <a:ext cx="825817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sobre temas de género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71%                           No tiene: 29%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178914"/>
              </p:ext>
            </p:extLst>
          </p:nvPr>
        </p:nvGraphicFramePr>
        <p:xfrm>
          <a:off x="304801" y="2115269"/>
          <a:ext cx="8258174" cy="390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sobre Derechos Humanos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75%                           No tiene: 25%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850030"/>
              </p:ext>
            </p:extLst>
          </p:nvPr>
        </p:nvGraphicFramePr>
        <p:xfrm>
          <a:off x="304800" y="2157263"/>
          <a:ext cx="8258175" cy="40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28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Cursos para estudiantes para prepararlos para el ingreso al mercado de trabajo</a:t>
            </a:r>
            <a:endParaRPr lang="es-ES" sz="28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50%                            No tiene: 50%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239012"/>
              </p:ext>
            </p:extLst>
          </p:nvPr>
        </p:nvGraphicFramePr>
        <p:xfrm>
          <a:off x="361874" y="2115269"/>
          <a:ext cx="8448823" cy="397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o acciones realizados a pedido de la sociedad civil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63%                           No tiene: 37%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703671"/>
              </p:ext>
            </p:extLst>
          </p:nvPr>
        </p:nvGraphicFramePr>
        <p:xfrm>
          <a:off x="304800" y="2115269"/>
          <a:ext cx="8410574" cy="397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5921556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28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Actividades realizadas desde Extensión y cantidad de participantes de las mismas</a:t>
            </a:r>
            <a:endParaRPr lang="es-ES" sz="28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374756"/>
              </p:ext>
            </p:extLst>
          </p:nvPr>
        </p:nvGraphicFramePr>
        <p:xfrm>
          <a:off x="107504" y="1700808"/>
          <a:ext cx="892899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5921556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743325"/>
            <a:ext cx="8785225" cy="2422525"/>
          </a:xfrm>
        </p:spPr>
        <p:txBody>
          <a:bodyPr/>
          <a:lstStyle/>
          <a:p>
            <a:pPr algn="ctr"/>
            <a:r>
              <a:rPr lang="es-AR" sz="3600" b="1" dirty="0" smtClean="0">
                <a:solidFill>
                  <a:schemeClr val="accent2"/>
                </a:solidFill>
              </a:rPr>
              <a:t>BIENESTAR UNIVERSITARIO</a:t>
            </a:r>
            <a:endParaRPr lang="es-AR" sz="4800" b="1" dirty="0">
              <a:solidFill>
                <a:schemeClr val="accent2"/>
              </a:solidFill>
            </a:endParaRP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836613"/>
            <a:ext cx="9144000" cy="288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4800" y="60960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2016.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201298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 advAuto="6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UNIVERSO DE ESTUDIO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1700808"/>
            <a:ext cx="8023225" cy="441106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626" y="1723603"/>
            <a:ext cx="3402872" cy="436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48" y="1844824"/>
            <a:ext cx="3728739" cy="116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44" y="3429000"/>
            <a:ext cx="35480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08526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Fuentes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400" i="1" dirty="0" smtClean="0"/>
              <a:t>Encuestas aplicadas a las Universidades</a:t>
            </a:r>
          </a:p>
          <a:p>
            <a:pPr>
              <a:buFont typeface="Wingdings" pitchFamily="2" charset="2"/>
              <a:buChar char="Ø"/>
            </a:pPr>
            <a:r>
              <a:rPr lang="es-ES" sz="2400" i="1" dirty="0" smtClean="0"/>
              <a:t>SIU-ARAUCANO 2014.</a:t>
            </a:r>
          </a:p>
          <a:p>
            <a:pPr marL="0" indent="0">
              <a:buNone/>
            </a:pPr>
            <a:endParaRPr lang="es-ES" sz="2400" i="1" dirty="0" smtClean="0"/>
          </a:p>
          <a:p>
            <a:pPr>
              <a:buFont typeface="Wingdings" pitchFamily="2" charset="2"/>
              <a:buChar char="Ø"/>
            </a:pPr>
            <a:endParaRPr lang="es-ES" sz="2400" i="1" dirty="0"/>
          </a:p>
          <a:p>
            <a:pPr>
              <a:buFont typeface="Wingdings" pitchFamily="2" charset="2"/>
              <a:buChar char="Ø"/>
            </a:pPr>
            <a:endParaRPr lang="es-ES" sz="2400" i="1" dirty="0" smtClean="0"/>
          </a:p>
          <a:p>
            <a:pPr marL="0" indent="0">
              <a:buNone/>
            </a:pPr>
            <a:endParaRPr lang="es-ES" sz="2400" i="1" dirty="0"/>
          </a:p>
          <a:p>
            <a:pPr marL="0" indent="0" algn="just">
              <a:buNone/>
            </a:pPr>
            <a:r>
              <a:rPr lang="es-ES" sz="2000" i="1" dirty="0" smtClean="0"/>
              <a:t>Los datos presentados fueron construidos a partir del análisis de la información proporcionada por los responsables de completar las encuestas.</a:t>
            </a:r>
          </a:p>
          <a:p>
            <a:pPr marL="0" indent="0" algn="just">
              <a:buNone/>
            </a:pPr>
            <a:r>
              <a:rPr lang="es-ES" sz="2000" i="1" dirty="0" smtClean="0"/>
              <a:t>El análisis se realizó con el SIU </a:t>
            </a:r>
            <a:r>
              <a:rPr lang="es-ES" sz="2000" i="1" dirty="0" err="1" smtClean="0"/>
              <a:t>Wichi</a:t>
            </a:r>
            <a:r>
              <a:rPr lang="es-ES" sz="2000" i="1" dirty="0" smtClean="0"/>
              <a:t>.</a:t>
            </a:r>
            <a:endParaRPr lang="es-ES" sz="20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691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534006"/>
      </p:ext>
    </p:extLst>
  </p:cSld>
  <p:clrMapOvr>
    <a:masterClrMapping/>
  </p:clrMapOvr>
  <p:transition spd="slow" advClick="0" advTm="8000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269908"/>
              </p:ext>
            </p:extLst>
          </p:nvPr>
        </p:nvGraphicFramePr>
        <p:xfrm>
          <a:off x="827584" y="260648"/>
          <a:ext cx="737882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1907704" y="3861048"/>
            <a:ext cx="5832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/>
              <a:t>Total Estudiantes CPRES:   1.062.507</a:t>
            </a:r>
          </a:p>
          <a:p>
            <a:pPr algn="ctr"/>
            <a:r>
              <a:rPr lang="es-AR" sz="1400" dirty="0" smtClean="0"/>
              <a:t>                                                                                                VA</a:t>
            </a:r>
            <a:r>
              <a:rPr lang="es-AR" sz="1400" b="1" dirty="0" smtClean="0"/>
              <a:t>              </a:t>
            </a:r>
            <a:r>
              <a:rPr lang="es-AR" b="1" dirty="0" smtClean="0"/>
              <a:t>%</a:t>
            </a:r>
            <a:endParaRPr lang="es-AR" b="1" dirty="0"/>
          </a:p>
          <a:p>
            <a:r>
              <a:rPr lang="es-AR" b="1" dirty="0">
                <a:solidFill>
                  <a:schemeClr val="tx2"/>
                </a:solidFill>
              </a:rPr>
              <a:t>Estudiantes Diferentes Etnias </a:t>
            </a:r>
            <a:r>
              <a:rPr lang="es-AR" b="1" dirty="0"/>
              <a:t>:                       </a:t>
            </a:r>
            <a:r>
              <a:rPr lang="es-AR" dirty="0"/>
              <a:t>28.638 – </a:t>
            </a:r>
            <a:r>
              <a:rPr lang="es-AR" b="1" dirty="0" smtClean="0"/>
              <a:t>2,69</a:t>
            </a:r>
            <a:endParaRPr lang="es-AR" b="1" dirty="0"/>
          </a:p>
          <a:p>
            <a:r>
              <a:rPr lang="es-AR" dirty="0">
                <a:solidFill>
                  <a:schemeClr val="accent2"/>
                </a:solidFill>
              </a:rPr>
              <a:t>Estudiantes Extranjeros:                                    </a:t>
            </a:r>
            <a:r>
              <a:rPr lang="es-AR" dirty="0"/>
              <a:t>9.829 -    </a:t>
            </a:r>
            <a:r>
              <a:rPr lang="es-AR" b="1" dirty="0" smtClean="0"/>
              <a:t>0,93</a:t>
            </a:r>
            <a:r>
              <a:rPr lang="es-AR" dirty="0" smtClean="0"/>
              <a:t>                      </a:t>
            </a:r>
            <a:endParaRPr lang="es-AR" dirty="0"/>
          </a:p>
          <a:p>
            <a:r>
              <a:rPr lang="es-AR" dirty="0">
                <a:solidFill>
                  <a:schemeClr val="accent3">
                    <a:lumMod val="50000"/>
                  </a:schemeClr>
                </a:solidFill>
              </a:rPr>
              <a:t>Estudiantes C/Discapacidad:                             </a:t>
            </a:r>
            <a:r>
              <a:rPr lang="es-AR" dirty="0"/>
              <a:t>5.749 -    </a:t>
            </a:r>
            <a:r>
              <a:rPr lang="es-AR" b="1" dirty="0" smtClean="0"/>
              <a:t>0,54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009643256"/>
      </p:ext>
    </p:extLst>
  </p:cSld>
  <p:clrMapOvr>
    <a:masterClrMapping/>
  </p:clrMapOvr>
  <p:transition spd="slow" advClick="0" advTm="8000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108147"/>
              </p:ext>
            </p:extLst>
          </p:nvPr>
        </p:nvGraphicFramePr>
        <p:xfrm>
          <a:off x="827584" y="260648"/>
          <a:ext cx="737882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1907704" y="3861048"/>
            <a:ext cx="583264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/>
              <a:t>Total Estudiantes CPRES:   1.062.507</a:t>
            </a:r>
          </a:p>
          <a:p>
            <a:pPr algn="ctr"/>
            <a:r>
              <a:rPr lang="es-AR" sz="1400" dirty="0" smtClean="0"/>
              <a:t>                                                                                                </a:t>
            </a:r>
            <a:endParaRPr lang="es-AR" b="1" dirty="0"/>
          </a:p>
          <a:p>
            <a:r>
              <a:rPr lang="es-AR" b="1" dirty="0">
                <a:solidFill>
                  <a:schemeClr val="tx2"/>
                </a:solidFill>
              </a:rPr>
              <a:t>Estudiantes Diferentes Etnias </a:t>
            </a:r>
            <a:r>
              <a:rPr lang="es-AR" b="1" dirty="0"/>
              <a:t>:                       </a:t>
            </a:r>
            <a:r>
              <a:rPr lang="es-AR" dirty="0"/>
              <a:t>28.638 – </a:t>
            </a:r>
            <a:r>
              <a:rPr lang="es-AR" b="1" dirty="0" smtClean="0"/>
              <a:t>2,69</a:t>
            </a:r>
            <a:endParaRPr lang="es-AR" b="1" dirty="0"/>
          </a:p>
          <a:p>
            <a:r>
              <a:rPr lang="es-AR" dirty="0">
                <a:solidFill>
                  <a:schemeClr val="accent2"/>
                </a:solidFill>
              </a:rPr>
              <a:t>Estudiantes Extranjeros:                                    </a:t>
            </a:r>
            <a:r>
              <a:rPr lang="es-AR" dirty="0"/>
              <a:t>9.829 -    </a:t>
            </a:r>
            <a:r>
              <a:rPr lang="es-AR" b="1" dirty="0" smtClean="0"/>
              <a:t>0,93</a:t>
            </a:r>
            <a:r>
              <a:rPr lang="es-AR" dirty="0" smtClean="0"/>
              <a:t>                      </a:t>
            </a:r>
            <a:endParaRPr lang="es-AR" dirty="0"/>
          </a:p>
          <a:p>
            <a:r>
              <a:rPr lang="es-AR" dirty="0">
                <a:solidFill>
                  <a:schemeClr val="accent3">
                    <a:lumMod val="50000"/>
                  </a:schemeClr>
                </a:solidFill>
              </a:rPr>
              <a:t>Estudiantes C/Discapacidad:                             </a:t>
            </a:r>
            <a:r>
              <a:rPr lang="es-AR" dirty="0"/>
              <a:t>5.749 -    </a:t>
            </a:r>
            <a:r>
              <a:rPr lang="es-AR" b="1" dirty="0" smtClean="0"/>
              <a:t>0,54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244940722"/>
      </p:ext>
    </p:extLst>
  </p:cSld>
  <p:clrMapOvr>
    <a:masterClrMapping/>
  </p:clrMapOvr>
  <p:transition spd="slow" advClick="0" advTm="8000"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501165"/>
              </p:ext>
            </p:extLst>
          </p:nvPr>
        </p:nvGraphicFramePr>
        <p:xfrm>
          <a:off x="251520" y="908720"/>
          <a:ext cx="87129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Rectángulo"/>
          <p:cNvSpPr/>
          <p:nvPr/>
        </p:nvSpPr>
        <p:spPr>
          <a:xfrm>
            <a:off x="1187624" y="116632"/>
            <a:ext cx="698477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Servicios Estudiantiles-CPRES-CIN-BIENESTAR </a:t>
            </a:r>
            <a:r>
              <a:rPr lang="es-AR" b="1" dirty="0">
                <a:solidFill>
                  <a:schemeClr val="accent3">
                    <a:lumMod val="50000"/>
                  </a:schemeClr>
                </a:solidFill>
              </a:rPr>
              <a:t>2014</a:t>
            </a:r>
            <a:br>
              <a:rPr lang="es-AR" b="1" dirty="0">
                <a:solidFill>
                  <a:schemeClr val="accent3">
                    <a:lumMod val="50000"/>
                  </a:schemeClr>
                </a:solidFill>
              </a:rPr>
            </a:br>
            <a:endParaRPr lang="es-A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87624" y="4838380"/>
            <a:ext cx="748883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Total Estudiantes CPRES:  1.062.507</a:t>
            </a:r>
          </a:p>
          <a:p>
            <a:pPr algn="ctr"/>
            <a:r>
              <a:rPr lang="es-AR" b="1" dirty="0" smtClean="0">
                <a:solidFill>
                  <a:schemeClr val="tx1"/>
                </a:solidFill>
              </a:rPr>
              <a:t>Total Estudiantes que participan de servicios de Bienestar -CIN:  </a:t>
            </a:r>
          </a:p>
          <a:p>
            <a:pPr algn="ctr"/>
            <a:r>
              <a:rPr lang="es-AR" b="1" dirty="0" smtClean="0">
                <a:solidFill>
                  <a:schemeClr val="tx1"/>
                </a:solidFill>
              </a:rPr>
              <a:t>235.417-    22,15%</a:t>
            </a:r>
            <a:endParaRPr lang="es-AR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10555"/>
      </p:ext>
    </p:extLst>
  </p:cSld>
  <p:clrMapOvr>
    <a:masterClrMapping/>
  </p:clrMapOvr>
  <p:transition spd="slow" advClick="0" advTm="8000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200" dirty="0">
                <a:solidFill>
                  <a:schemeClr val="tx1"/>
                </a:solidFill>
                <a:latin typeface="Verdana" pitchFamily="34" charset="0"/>
              </a:rPr>
              <a:t>Participación de universidades y estudiantes en servicios de bienestar</a:t>
            </a:r>
            <a:endParaRPr lang="es-ES" sz="3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426279"/>
            <a:ext cx="8023225" cy="368559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70788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Total estudiantes: 1.062.507 – Estudiantes con servicios: 235.776 – Porcentaje: 22,19%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559851"/>
              </p:ext>
            </p:extLst>
          </p:nvPr>
        </p:nvGraphicFramePr>
        <p:xfrm>
          <a:off x="971600" y="2636911"/>
          <a:ext cx="6696744" cy="3384375"/>
        </p:xfrm>
        <a:graphic>
          <a:graphicData uri="http://schemas.openxmlformats.org/drawingml/2006/table">
            <a:tbl>
              <a:tblPr/>
              <a:tblGrid>
                <a:gridCol w="2259637"/>
                <a:gridCol w="1581746"/>
                <a:gridCol w="1294157"/>
                <a:gridCol w="1561204"/>
              </a:tblGrid>
              <a:tr h="715007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Estudiantes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sobre total de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Comedor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Residencia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Discapacidad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Boleto Univ.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Orient.Voc.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71">
                <a:tc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235.776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1461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 de becas</a:t>
            </a:r>
            <a:b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</a:br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Estudiantes –CEPRES(En %)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077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sz="1400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Total alumnos:1.062.507 - Alumnos Becarios:61.554 – Porcentaje 26,1%</a:t>
            </a:r>
            <a:endParaRPr lang="es-ES" sz="1400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517803"/>
              </p:ext>
            </p:extLst>
          </p:nvPr>
        </p:nvGraphicFramePr>
        <p:xfrm>
          <a:off x="1" y="2115269"/>
          <a:ext cx="9252520" cy="4028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5921556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Becarios comedor por CPRES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400" i="1" dirty="0" smtClean="0"/>
              <a:t>Estudiantes con beca comedor</a:t>
            </a: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sz="1800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Universidades :Tienen Comedor 66%                No tiene: 34%</a:t>
            </a:r>
            <a:endParaRPr lang="es-ES" sz="1800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892295"/>
              </p:ext>
            </p:extLst>
          </p:nvPr>
        </p:nvGraphicFramePr>
        <p:xfrm>
          <a:off x="95250" y="2523793"/>
          <a:ext cx="9048750" cy="364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7195" y="2154460"/>
            <a:ext cx="8258175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sz="1800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Estudiantes con beca comedor: 39.488 – Porcentaje 3,71%</a:t>
            </a:r>
            <a:endParaRPr lang="es-ES" sz="1800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8526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Estudiantes por tipo de deportes-CEPRES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400" i="1" dirty="0" smtClean="0"/>
              <a:t>Estudiantes con beca comedor</a:t>
            </a: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sz="1800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Univ. Con campo deportivo: 75%  - Sin campo deportivo: 25%</a:t>
            </a:r>
            <a:endParaRPr lang="es-ES" sz="1800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7195" y="2154460"/>
            <a:ext cx="8258175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sz="1800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Estudiantes que practican: 22.681 – Porcentaje 2,13%</a:t>
            </a:r>
            <a:endParaRPr lang="es-ES" sz="1800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513242"/>
              </p:ext>
            </p:extLst>
          </p:nvPr>
        </p:nvGraphicFramePr>
        <p:xfrm>
          <a:off x="107504" y="2523792"/>
          <a:ext cx="8712967" cy="364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699007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9144000" cy="868363"/>
          </a:xfrm>
        </p:spPr>
        <p:txBody>
          <a:bodyPr/>
          <a:lstStyle/>
          <a:p>
            <a:pPr algn="ctr"/>
            <a:r>
              <a:rPr lang="es-AR" sz="2800" dirty="0"/>
              <a:t>CONSEJO INTERUNIVERSITARIO NACIONAL</a:t>
            </a:r>
            <a:endParaRPr lang="es-AR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743325"/>
            <a:ext cx="8785225" cy="2422525"/>
          </a:xfrm>
        </p:spPr>
        <p:txBody>
          <a:bodyPr/>
          <a:lstStyle/>
          <a:p>
            <a:pPr algn="ctr"/>
            <a:r>
              <a:rPr lang="es-AR" sz="3600" b="1" dirty="0">
                <a:solidFill>
                  <a:schemeClr val="accent2"/>
                </a:solidFill>
              </a:rPr>
              <a:t>FIN DE PRESENTACION</a:t>
            </a:r>
          </a:p>
          <a:p>
            <a:pPr algn="ctr"/>
            <a:r>
              <a:rPr lang="es-AR" sz="48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836613"/>
            <a:ext cx="9144000" cy="288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304800" y="60960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1" grpId="0" build="p" autoUpdateAnimBg="0" advAuto="6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743325"/>
            <a:ext cx="8785225" cy="2422525"/>
          </a:xfrm>
        </p:spPr>
        <p:txBody>
          <a:bodyPr/>
          <a:lstStyle/>
          <a:p>
            <a:pPr algn="ctr"/>
            <a:r>
              <a:rPr lang="es-AR" sz="3600" b="1" dirty="0" smtClean="0">
                <a:solidFill>
                  <a:schemeClr val="accent2"/>
                </a:solidFill>
              </a:rPr>
              <a:t>EXTENSIÓN UNIVERSITARIA</a:t>
            </a:r>
            <a:endParaRPr lang="es-AR" sz="3600" b="1" dirty="0">
              <a:solidFill>
                <a:schemeClr val="accent2"/>
              </a:solidFill>
            </a:endParaRPr>
          </a:p>
          <a:p>
            <a:pPr algn="ctr"/>
            <a:r>
              <a:rPr lang="es-AR" sz="48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836613"/>
            <a:ext cx="9144000" cy="288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4800" y="60960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2016.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61553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 advAuto="6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UNIVERSO DE ESTUDIO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55057"/>
              </p:ext>
            </p:extLst>
          </p:nvPr>
        </p:nvGraphicFramePr>
        <p:xfrm>
          <a:off x="3923928" y="1700808"/>
          <a:ext cx="4896544" cy="4320487"/>
        </p:xfrm>
        <a:graphic>
          <a:graphicData uri="http://schemas.openxmlformats.org/drawingml/2006/table">
            <a:tbl>
              <a:tblPr/>
              <a:tblGrid>
                <a:gridCol w="1334410"/>
                <a:gridCol w="1571639"/>
                <a:gridCol w="1100888"/>
                <a:gridCol w="889607"/>
              </a:tblGrid>
              <a:tr h="714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CPRES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Cantidad de estudiantes Araucano 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Bonaerense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187029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184939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Centro-Este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Centro-Oeste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Metropolitana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462076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Nordeste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Noroeste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142395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59276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 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94854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94854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32986"/>
              </p:ext>
            </p:extLst>
          </p:nvPr>
        </p:nvGraphicFramePr>
        <p:xfrm>
          <a:off x="304800" y="1988840"/>
          <a:ext cx="3467100" cy="905634"/>
        </p:xfrm>
        <a:graphic>
          <a:graphicData uri="http://schemas.openxmlformats.org/drawingml/2006/table">
            <a:tbl>
              <a:tblPr/>
              <a:tblGrid>
                <a:gridCol w="1866900"/>
                <a:gridCol w="800100"/>
                <a:gridCol w="800100"/>
              </a:tblGrid>
              <a:tr h="4084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UNIVERSIDADES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084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RESPONDIERON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64,29%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53170"/>
              </p:ext>
            </p:extLst>
          </p:nvPr>
        </p:nvGraphicFramePr>
        <p:xfrm>
          <a:off x="304800" y="3356992"/>
          <a:ext cx="3547120" cy="1080120"/>
        </p:xfrm>
        <a:graphic>
          <a:graphicData uri="http://schemas.openxmlformats.org/drawingml/2006/table">
            <a:tbl>
              <a:tblPr/>
              <a:tblGrid>
                <a:gridCol w="1909988"/>
                <a:gridCol w="818566"/>
                <a:gridCol w="818566"/>
              </a:tblGrid>
              <a:tr h="27688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TOTAL DE ALUMNOS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1.576.648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8032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ALUMNOS DE UNIVERSIDADES QUE RESPONDIERON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1.151.518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Caracterización de actividades de la Secretaría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60859"/>
              </p:ext>
            </p:extLst>
          </p:nvPr>
        </p:nvGraphicFramePr>
        <p:xfrm>
          <a:off x="179515" y="1772814"/>
          <a:ext cx="8856983" cy="4248473"/>
        </p:xfrm>
        <a:graphic>
          <a:graphicData uri="http://schemas.openxmlformats.org/drawingml/2006/table">
            <a:tbl>
              <a:tblPr/>
              <a:tblGrid>
                <a:gridCol w="1074395"/>
                <a:gridCol w="1085842"/>
                <a:gridCol w="795101"/>
                <a:gridCol w="806548"/>
                <a:gridCol w="929938"/>
                <a:gridCol w="924797"/>
                <a:gridCol w="748489"/>
                <a:gridCol w="806548"/>
                <a:gridCol w="806548"/>
                <a:gridCol w="878777"/>
              </a:tblGrid>
              <a:tr h="29040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Bonaerense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Centro-Este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Centro-Oeste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Metropolitana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Nordeste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Noroeste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EDITORIAL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53,29%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12,29%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 SECRETARÍA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34,43%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REVISTA DIGITAL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27,43%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 SECRETARÍA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39,57%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31,19%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17,37%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 SECRETARÍA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51,44%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TV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66,43%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 SECRETARÍA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29,43%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TURISMO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12,57%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TIENE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77,86%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6387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 SECRETARÍA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9,57%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87864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27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Voluntariados por origen del financiamiento, cantidad de voluntariados y de participantes</a:t>
            </a:r>
            <a:endParaRPr lang="es-ES" sz="27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80%                            No tiene: 20%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666057"/>
              </p:ext>
            </p:extLst>
          </p:nvPr>
        </p:nvGraphicFramePr>
        <p:xfrm>
          <a:off x="304800" y="2024163"/>
          <a:ext cx="8155632" cy="4148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de educación no formal y de oficios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66%                           No tiene: 34%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08501"/>
              </p:ext>
            </p:extLst>
          </p:nvPr>
        </p:nvGraphicFramePr>
        <p:xfrm>
          <a:off x="683568" y="2115268"/>
          <a:ext cx="7632848" cy="397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24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Capacitaciones en: PC, Idiomas, para docentes, para líderes barriales y para jóvenes en situación de vulnerabilidad</a:t>
            </a:r>
            <a:endParaRPr lang="es-ES" sz="24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61%                           No tiene: 39%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94602"/>
              </p:ext>
            </p:extLst>
          </p:nvPr>
        </p:nvGraphicFramePr>
        <p:xfrm>
          <a:off x="304800" y="2115268"/>
          <a:ext cx="7939608" cy="433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1216025"/>
          </a:xfrm>
          <a:gradFill rotWithShape="1">
            <a:gsLst>
              <a:gs pos="0">
                <a:schemeClr val="bg1">
                  <a:alpha val="16000"/>
                </a:schemeClr>
              </a:gs>
              <a:gs pos="100000">
                <a:schemeClr val="accent2">
                  <a:alpha val="57001"/>
                </a:schemeClr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es-ES_tradnl" sz="3000" dirty="0" smtClean="0">
                <a:solidFill>
                  <a:schemeClr val="accent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5555"/>
                    </a:outerShdw>
                  </a:cont>
                  <a:cont type="tree" name="">
                    <a:effect ref="fillLine"/>
                    <a:outerShdw dist="38100" dir="2700000" algn="tl">
                      <a:srgbClr val="7A0000"/>
                    </a:outerShdw>
                  </a:cont>
                  <a:effect ref="fillLine"/>
                </a:effectDag>
              </a:rPr>
              <a:t>Programas, proyectos y acciones destinados a adultos mayores</a:t>
            </a:r>
            <a:endParaRPr lang="es-ES" sz="3000" dirty="0">
              <a:solidFill>
                <a:schemeClr val="accent2"/>
              </a:solidFill>
              <a:effectDag name="">
                <a:cont type="tree" name="">
                  <a:effect ref="fillLine"/>
                  <a:outerShdw dist="38100" dir="13500000" algn="br">
                    <a:srgbClr val="FF5555"/>
                  </a:outerShdw>
                </a:cont>
                <a:cont type="tree" name="">
                  <a:effect ref="fillLine"/>
                  <a:outerShdw dist="38100" dir="2700000" algn="tl">
                    <a:srgbClr val="7A0000"/>
                  </a:outerShdw>
                </a:cont>
                <a:effect ref="fillLine"/>
              </a:effectDag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2115269"/>
            <a:ext cx="8023225" cy="399660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z="2400" i="1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" y="6172200"/>
            <a:ext cx="825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s-ES_tradnl" i="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4 y 5 de abril de 2016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" y="1718394"/>
            <a:ext cx="8258175" cy="396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/>
            <a:r>
              <a:rPr lang="es-ES_tradnl" i="0" dirty="0" smtClean="0">
                <a:solidFill>
                  <a:schemeClr val="tx1"/>
                </a:solidFill>
                <a:effectLst/>
                <a:latin typeface="Verdana" pitchFamily="34" charset="0"/>
              </a:rPr>
              <a:t>Tiene: 74%                           No tiene: 26%</a:t>
            </a:r>
            <a:endParaRPr lang="es-ES" i="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969118"/>
              </p:ext>
            </p:extLst>
          </p:nvPr>
        </p:nvGraphicFramePr>
        <p:xfrm>
          <a:off x="457199" y="2115269"/>
          <a:ext cx="8148637" cy="423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682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build="p" autoUpdateAnimBg="0" advAuto="100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2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AR" sz="2000" b="1" i="1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2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AR" sz="2000" b="1" i="1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1819</TotalTime>
  <Words>1308</Words>
  <Application>Microsoft Office PowerPoint</Application>
  <PresentationFormat>Presentación en pantalla (4:3)</PresentationFormat>
  <Paragraphs>424</Paragraphs>
  <Slides>28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Perfil</vt:lpstr>
      <vt:lpstr>CONSEJO INTERUNIVERSITARIO NACIONAL</vt:lpstr>
      <vt:lpstr>Fuentes</vt:lpstr>
      <vt:lpstr>Presentación de PowerPoint</vt:lpstr>
      <vt:lpstr>UNIVERSO DE ESTUDIO</vt:lpstr>
      <vt:lpstr>Caracterización de actividades de la Secretaría</vt:lpstr>
      <vt:lpstr>Voluntariados por origen del financiamiento, cantidad de voluntariados y de participantes</vt:lpstr>
      <vt:lpstr>Programas, proyectos y acciones de educación no formal y de oficios</vt:lpstr>
      <vt:lpstr>Capacitaciones en: PC, Idiomas, para docentes, para líderes barriales y para jóvenes en situación de vulnerabilidad</vt:lpstr>
      <vt:lpstr>Programas, proyectos y acciones destinados a adultos mayores</vt:lpstr>
      <vt:lpstr>Programas, proyectos y acciones en los barrios</vt:lpstr>
      <vt:lpstr>Programas, proyectos y acciones sobre ambiente</vt:lpstr>
      <vt:lpstr>Programas, proyectos y acciones sobre pueblos originarios y/o interculturalidad</vt:lpstr>
      <vt:lpstr>Programas, proyectos y acciones sobre temas de género</vt:lpstr>
      <vt:lpstr>Programas, proyectos y acciones sobre Derechos Humanos</vt:lpstr>
      <vt:lpstr>Cursos para estudiantes para prepararlos para el ingreso al mercado de trabajo</vt:lpstr>
      <vt:lpstr>Programas, proyectos o acciones realizados a pedido de la sociedad civil</vt:lpstr>
      <vt:lpstr>Actividades realizadas desde Extensión y cantidad de participantes de las mismas</vt:lpstr>
      <vt:lpstr>Presentación de PowerPoint</vt:lpstr>
      <vt:lpstr>UNIVERSO DE ESTUDIO</vt:lpstr>
      <vt:lpstr>Presentación de PowerPoint</vt:lpstr>
      <vt:lpstr>Presentación de PowerPoint</vt:lpstr>
      <vt:lpstr>Presentación de PowerPoint</vt:lpstr>
      <vt:lpstr>Presentación de PowerPoint</vt:lpstr>
      <vt:lpstr>Participación de universidades y estudiantes en servicios de bienestar</vt:lpstr>
      <vt:lpstr>Programas de becas Estudiantes –CEPRES(En %)</vt:lpstr>
      <vt:lpstr>Becarios comedor por CPRES</vt:lpstr>
      <vt:lpstr>Estudiantes por tipo de deportes-CEPRES</vt:lpstr>
      <vt:lpstr>CONSEJO INTERUNIVERSITARIO NACIONAL</vt:lpstr>
    </vt:vector>
  </TitlesOfParts>
  <Company>UNCPBA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METODOS DE INVESTIGACION SOCIAL</dc:title>
  <dc:creator>FACUNDO</dc:creator>
  <cp:lastModifiedBy>Marina Colavini</cp:lastModifiedBy>
  <cp:revision>419</cp:revision>
  <dcterms:created xsi:type="dcterms:W3CDTF">2002-10-27T21:39:23Z</dcterms:created>
  <dcterms:modified xsi:type="dcterms:W3CDTF">2016-06-13T18:06:44Z</dcterms:modified>
</cp:coreProperties>
</file>