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71" r:id="rId2"/>
    <p:sldId id="270" r:id="rId3"/>
    <p:sldId id="257" r:id="rId4"/>
    <p:sldId id="274" r:id="rId5"/>
    <p:sldId id="272" r:id="rId6"/>
    <p:sldId id="273" r:id="rId7"/>
    <p:sldId id="269" r:id="rId8"/>
    <p:sldId id="268" r:id="rId9"/>
    <p:sldId id="264" r:id="rId10"/>
    <p:sldId id="265" r:id="rId11"/>
    <p:sldId id="261" r:id="rId12"/>
    <p:sldId id="287" r:id="rId13"/>
    <p:sldId id="284" r:id="rId14"/>
    <p:sldId id="275" r:id="rId15"/>
    <p:sldId id="285" r:id="rId16"/>
    <p:sldId id="286" r:id="rId17"/>
    <p:sldId id="266" r:id="rId18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948"/>
    <a:srgbClr val="1D8A9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4660"/>
  </p:normalViewPr>
  <p:slideViewPr>
    <p:cSldViewPr>
      <p:cViewPr varScale="1">
        <p:scale>
          <a:sx n="68" d="100"/>
          <a:sy n="68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HyS%20UNNE%20y%20Rec\A&#209;O%202014\CRUSASET\Porcent%20Agentes%20de%20Riesg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/>
            </a:pPr>
            <a:r>
              <a:rPr lang="en-US" sz="2400"/>
              <a:t>AGENTES</a:t>
            </a:r>
            <a:r>
              <a:rPr lang="en-US" sz="2400" baseline="0"/>
              <a:t> DE RIESGO</a:t>
            </a:r>
            <a:endParaRPr lang="en-US" sz="2400"/>
          </a:p>
        </c:rich>
      </c:tx>
      <c:layout/>
    </c:title>
    <c:view3D>
      <c:rotX val="30"/>
      <c:rotY val="220"/>
      <c:perspective val="30"/>
    </c:view3D>
    <c:plotArea>
      <c:layout>
        <c:manualLayout>
          <c:layoutTarget val="inner"/>
          <c:xMode val="edge"/>
          <c:yMode val="edge"/>
          <c:x val="7.7651452500872797E-2"/>
          <c:y val="0.15414880989071644"/>
          <c:w val="0.78133622032751759"/>
          <c:h val="0.70537914761132869"/>
        </c:manualLayout>
      </c:layout>
      <c:pie3DChart>
        <c:varyColors val="1"/>
        <c:ser>
          <c:idx val="0"/>
          <c:order val="0"/>
          <c:tx>
            <c:strRef>
              <c:f>'Agentes de riesgo'!$C$2</c:f>
              <c:strCache>
                <c:ptCount val="1"/>
                <c:pt idx="0">
                  <c:v>Porcentaje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explosion val="25"/>
          <c:dLbls>
            <c:dLbl>
              <c:idx val="0"/>
              <c:layout>
                <c:manualLayout>
                  <c:x val="1.652367003221774E-2"/>
                  <c:y val="-0.2148105615403395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5.9760639977453643E-2"/>
                  <c:y val="-3.10430668403099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SOBRECARGA del </a:t>
                    </a:r>
                  </a:p>
                  <a:p>
                    <a:r>
                      <a:rPr lang="en-US"/>
                      <a:t>USO de la VOZ
14%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6.6068858766857655E-2"/>
                  <c:y val="6.0692907136962893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SUBSTANCIAS </a:t>
                    </a:r>
                  </a:p>
                  <a:p>
                    <a:r>
                      <a:rPr lang="en-US"/>
                      <a:t>SENSIBILIZANTES</a:t>
                    </a:r>
                  </a:p>
                  <a:p>
                    <a:r>
                      <a:rPr lang="en-US"/>
                      <a:t> DE LA PIEL
11%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8.4351483982699121E-2"/>
                  <c:y val="-0.10573904273003006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2.1088846802960252E-2"/>
                  <c:y val="-0.1046433423794086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9.9369708559891873E-3"/>
                  <c:y val="-9.9704011685440505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3.9506583796775074E-2"/>
                  <c:y val="-0.106408096001378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VIRUS DE LA </a:t>
                    </a:r>
                  </a:p>
                  <a:p>
                    <a:r>
                      <a:rPr lang="en-US"/>
                      <a:t>HEPATITIS B - C
4%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3.8941716482045739E-3"/>
                  <c:y val="-1.9953288083162359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4.5738189203928512E-2"/>
                  <c:y val="3.5011859174792692E-3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4.173347610478164E-2"/>
                  <c:y val="2.3012448136570919E-2"/>
                </c:manualLayout>
              </c:layout>
              <c:showCatName val="1"/>
              <c:showPercent val="1"/>
            </c:dLbl>
            <c:dLbl>
              <c:idx val="10"/>
              <c:layout>
                <c:manualLayout>
                  <c:x val="7.938447477598233E-2"/>
                  <c:y val="6.9731825968798899E-2"/>
                </c:manualLayout>
              </c:layout>
              <c:showCatName val="1"/>
              <c:showPercent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INSECTICIDAS </a:t>
                    </a:r>
                  </a:p>
                  <a:p>
                    <a:r>
                      <a:rPr lang="en-US"/>
                      <a:t>ORGANOFOSFORADOS
2%</a:t>
                    </a:r>
                  </a:p>
                </c:rich>
              </c:tx>
              <c:showCatName val="1"/>
              <c:showPercent val="1"/>
            </c:dLbl>
            <c:dLbl>
              <c:idx val="22"/>
              <c:layout>
                <c:manualLayout>
                  <c:x val="-0.12054862988150114"/>
                  <c:y val="1.94716732681242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ILUMINACION </a:t>
                    </a:r>
                  </a:p>
                  <a:p>
                    <a:r>
                      <a:rPr lang="en-US"/>
                      <a:t>INSUFICIENTE
1%</a:t>
                    </a:r>
                  </a:p>
                </c:rich>
              </c:tx>
              <c:showCatName val="1"/>
              <c:showPercent val="1"/>
            </c:dLbl>
            <c:dLbl>
              <c:idx val="23"/>
              <c:layout>
                <c:manualLayout>
                  <c:x val="-7.9823538012998435E-2"/>
                  <c:y val="-5.7209383982219086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'Agentes de riesgo'!$B$3:$B$26</c:f>
              <c:strCache>
                <c:ptCount val="24"/>
                <c:pt idx="0">
                  <c:v>OTROS RIESGOS</c:v>
                </c:pt>
                <c:pt idx="1">
                  <c:v>SOBRECARGA del USO de la VOZ</c:v>
                </c:pt>
                <c:pt idx="2">
                  <c:v>SUBSTANCIAS SENSIBILIZANTES DE LA PIEL</c:v>
                </c:pt>
                <c:pt idx="3">
                  <c:v>Posiciones forzadas y gestos repetitivos en el trabajo (extremidad Superior)</c:v>
                </c:pt>
                <c:pt idx="4">
                  <c:v>SUBSTANCIAS SENSIBILIZANTES DE LAS VIAS RESPIRATORIAS</c:v>
                </c:pt>
                <c:pt idx="5">
                  <c:v>SUBSTANCIAS SENSIBILIZANTES DEL PULMON</c:v>
                </c:pt>
                <c:pt idx="6">
                  <c:v>VIRUS DE LA HEPATITIS B - C</c:v>
                </c:pt>
                <c:pt idx="7">
                  <c:v>Posiciones forzadas y gestos repetitivos en el trabajo I(extremidad Inferior)</c:v>
                </c:pt>
                <c:pt idx="8">
                  <c:v>ALCOHOL ISOPROPILICO</c:v>
                </c:pt>
                <c:pt idx="9">
                  <c:v>FORMALDEHIDO (ALDEHIDO FORMICO- FORMOL)</c:v>
                </c:pt>
                <c:pt idx="10">
                  <c:v>CROMO - SUS COMPUESTOS</c:v>
                </c:pt>
                <c:pt idx="11">
                  <c:v>INSECTICIDAS ORGANOFOSFORADOS</c:v>
                </c:pt>
                <c:pt idx="12">
                  <c:v>RUIDO</c:v>
                </c:pt>
                <c:pt idx="13">
                  <c:v>HIPOCLORITOS ALCALINOS</c:v>
                </c:pt>
                <c:pt idx="14">
                  <c:v>CALOR</c:v>
                </c:pt>
                <c:pt idx="15">
                  <c:v>ÁCIDO CLORÍDRICO</c:v>
                </c:pt>
                <c:pt idx="16">
                  <c:v>MYCOBACTERIUM TUBERCULOSIS</c:v>
                </c:pt>
                <c:pt idx="17">
                  <c:v>BENCENO*</c:v>
                </c:pt>
                <c:pt idx="18">
                  <c:v>INSECTICIDAS CARBAMATOS</c:v>
                </c:pt>
                <c:pt idx="19">
                  <c:v>VIRUS DE LA INMUNODEFICIENCIA HUMANA(HIV)</c:v>
                </c:pt>
                <c:pt idx="20">
                  <c:v>ARSENICO</c:v>
                </c:pt>
                <c:pt idx="21">
                  <c:v>SUSTANCIAS IRRITANTES DE LAS VIAS RESPIRATORIAS</c:v>
                </c:pt>
                <c:pt idx="22">
                  <c:v>ILUMINACION INSUFICIENTE</c:v>
                </c:pt>
                <c:pt idx="23">
                  <c:v>CITOMEGALOVIRUS</c:v>
                </c:pt>
              </c:strCache>
            </c:strRef>
          </c:cat>
          <c:val>
            <c:numRef>
              <c:f>'Agentes de riesgo'!$C$3:$C$26</c:f>
              <c:numCache>
                <c:formatCode>0.00</c:formatCode>
                <c:ptCount val="24"/>
                <c:pt idx="0">
                  <c:v>24.1</c:v>
                </c:pt>
                <c:pt idx="1">
                  <c:v>13.89</c:v>
                </c:pt>
                <c:pt idx="2">
                  <c:v>11.2</c:v>
                </c:pt>
                <c:pt idx="3">
                  <c:v>5.8599999999999985</c:v>
                </c:pt>
                <c:pt idx="4">
                  <c:v>5.3199999999999985</c:v>
                </c:pt>
                <c:pt idx="5">
                  <c:v>4.6199999999999966</c:v>
                </c:pt>
                <c:pt idx="6">
                  <c:v>4.29</c:v>
                </c:pt>
                <c:pt idx="7">
                  <c:v>3.75</c:v>
                </c:pt>
                <c:pt idx="8" formatCode="General">
                  <c:v>2.75</c:v>
                </c:pt>
                <c:pt idx="9" formatCode="General">
                  <c:v>2.75</c:v>
                </c:pt>
                <c:pt idx="10" formatCode="General">
                  <c:v>2.52</c:v>
                </c:pt>
                <c:pt idx="11">
                  <c:v>2.0499999999999998</c:v>
                </c:pt>
                <c:pt idx="12">
                  <c:v>1.9100000000000001</c:v>
                </c:pt>
                <c:pt idx="13">
                  <c:v>1.61</c:v>
                </c:pt>
                <c:pt idx="14">
                  <c:v>1.56</c:v>
                </c:pt>
                <c:pt idx="15" formatCode="General">
                  <c:v>1.54</c:v>
                </c:pt>
                <c:pt idx="16">
                  <c:v>1.47</c:v>
                </c:pt>
                <c:pt idx="17">
                  <c:v>1.4</c:v>
                </c:pt>
                <c:pt idx="18">
                  <c:v>1.4</c:v>
                </c:pt>
                <c:pt idx="19">
                  <c:v>1.33</c:v>
                </c:pt>
                <c:pt idx="20">
                  <c:v>1.3</c:v>
                </c:pt>
                <c:pt idx="21">
                  <c:v>1.26</c:v>
                </c:pt>
                <c:pt idx="22">
                  <c:v>1.1200000000000001</c:v>
                </c:pt>
                <c:pt idx="23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1C0E36-B7A8-475F-982D-201F2A8DD2D0}" type="datetimeFigureOut">
              <a:rPr lang="es-AR"/>
              <a:pPr>
                <a:defRPr/>
              </a:pPr>
              <a:t>05/05/2014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3854E2-92E0-4897-98F2-71F4B9E7A21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7 Conector recto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Conector recto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3 Elipse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20A0-0AE9-4139-BC9D-5B63BDCA9B7F}" type="datetimeFigureOut">
              <a:rPr lang="es-AR"/>
              <a:pPr>
                <a:defRPr/>
              </a:pPr>
              <a:t>05/05/2014</a:t>
            </a:fld>
            <a:endParaRPr lang="es-AR"/>
          </a:p>
        </p:txBody>
      </p:sp>
      <p:sp>
        <p:nvSpPr>
          <p:cNvPr id="8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EA55-D8F5-4FEF-AC2C-AB1F74731F6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956E-98B2-49FB-B7FD-8E172554C683}" type="datetimeFigureOut">
              <a:rPr lang="es-AR"/>
              <a:pPr>
                <a:defRPr/>
              </a:pPr>
              <a:t>05/05/2014</a:t>
            </a:fld>
            <a:endParaRPr lang="es-AR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7297-8931-42B5-8BF1-7314AF5F06A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5F91-7787-40E9-AA04-3FDA1BFD67E7}" type="datetimeFigureOut">
              <a:rPr lang="es-AR"/>
              <a:pPr>
                <a:defRPr/>
              </a:pPr>
              <a:t>05/05/2014</a:t>
            </a:fld>
            <a:endParaRPr lang="es-AR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5CAB-B60A-4ECD-A979-8E60DA43C5A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90CCC-CF75-4D89-8908-83C7D474ED6E}" type="datetimeFigureOut">
              <a:rPr lang="es-AR"/>
              <a:pPr>
                <a:defRPr/>
              </a:pPr>
              <a:t>05/05/2014</a:t>
            </a:fld>
            <a:endParaRPr lang="es-AR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2D1A6-5A14-48AE-AF43-4898127B051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6 Conector recto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933EE-1861-461F-B021-163459575368}" type="datetimeFigureOut">
              <a:rPr lang="es-AR"/>
              <a:pPr>
                <a:defRPr/>
              </a:pPr>
              <a:t>05/05/2014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1C94-4761-4D09-8E80-FCB630EA424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0703-93CE-44BB-AEB6-8F059CE68356}" type="datetimeFigureOut">
              <a:rPr lang="es-AR"/>
              <a:pPr>
                <a:defRPr/>
              </a:pPr>
              <a:t>05/05/2014</a:t>
            </a:fld>
            <a:endParaRPr lang="es-AR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E92AF-7238-45AF-B288-896C32DD014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6 Conector recto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4782-E29A-4995-A720-635694FE813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10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93F3-D914-4A0D-9BFD-E39F0C47C46B}" type="datetimeFigureOut">
              <a:rPr lang="es-AR"/>
              <a:pPr>
                <a:defRPr/>
              </a:pPr>
              <a:t>05/05/2014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7FE2-BAD6-4585-8A49-3C711E2DE9C2}" type="datetimeFigureOut">
              <a:rPr lang="es-AR"/>
              <a:pPr>
                <a:defRPr/>
              </a:pPr>
              <a:t>05/05/2014</a:t>
            </a:fld>
            <a:endParaRPr lang="es-AR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06D81-CBEE-4F05-95AE-EADEA079F8C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9B06-9433-4919-BC0B-E16441F733F0}" type="datetimeFigureOut">
              <a:rPr lang="es-AR"/>
              <a:pPr>
                <a:defRPr/>
              </a:pPr>
              <a:t>05/05/2014</a:t>
            </a:fld>
            <a:endParaRPr lang="es-AR"/>
          </a:p>
        </p:txBody>
      </p:sp>
      <p:sp>
        <p:nvSpPr>
          <p:cNvPr id="3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2A59-856A-4954-A7A9-ACBBC8AB49C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3EB5-5797-411B-B483-2FCD9B832339}" type="datetimeFigureOut">
              <a:rPr lang="es-AR"/>
              <a:pPr>
                <a:defRPr/>
              </a:pPr>
              <a:t>05/05/2014</a:t>
            </a:fld>
            <a:endParaRPr lang="es-AR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AD44-BDEC-4AE8-BE76-98E4E69D7AD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37AF-CA6D-4534-97E6-8162E5CE14A4}" type="datetimeFigureOut">
              <a:rPr lang="es-AR"/>
              <a:pPr>
                <a:defRPr/>
              </a:pPr>
              <a:t>05/05/2014</a:t>
            </a:fld>
            <a:endParaRPr lang="es-AR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8295-126D-4B01-B9EB-4DF2CEBAABC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4AF98-A70F-4EB0-9860-FB1922B52CC7}" type="datetimeFigureOut">
              <a:rPr lang="es-AR"/>
              <a:pPr>
                <a:defRPr/>
              </a:pPr>
              <a:t>05/05/2014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9CAD90-4BD4-415E-A39E-FE242D0DBE2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764704"/>
            <a:ext cx="8305800" cy="491024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sz="5400" dirty="0" smtClean="0">
                <a:solidFill>
                  <a:schemeClr val="tx1"/>
                </a:solidFill>
              </a:rPr>
              <a:t>Universidad Nacional del Nordeste</a:t>
            </a:r>
            <a:r>
              <a:rPr lang="es-AR" dirty="0" smtClean="0">
                <a:solidFill>
                  <a:schemeClr val="tx1"/>
                </a:solidFill>
              </a:rPr>
              <a:t/>
            </a:r>
            <a:br>
              <a:rPr lang="es-AR" dirty="0" smtClean="0">
                <a:solidFill>
                  <a:schemeClr val="tx1"/>
                </a:solidFill>
              </a:rPr>
            </a:br>
            <a:r>
              <a:rPr lang="es-AR" dirty="0" smtClean="0">
                <a:solidFill>
                  <a:schemeClr val="tx1"/>
                </a:solidFill>
              </a:rPr>
              <a:t/>
            </a:r>
            <a:br>
              <a:rPr lang="es-AR" dirty="0" smtClean="0">
                <a:solidFill>
                  <a:schemeClr val="tx1"/>
                </a:solidFill>
              </a:rPr>
            </a:br>
            <a:r>
              <a:rPr lang="es-AR" dirty="0" smtClean="0">
                <a:solidFill>
                  <a:schemeClr val="tx1"/>
                </a:solidFill>
              </a:rPr>
              <a:t> CRUSASET </a:t>
            </a:r>
            <a:br>
              <a:rPr lang="es-AR" dirty="0" smtClean="0">
                <a:solidFill>
                  <a:schemeClr val="tx1"/>
                </a:solidFill>
              </a:rPr>
            </a:b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14338" name="Picture 4" descr="logo_ok_11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5921375"/>
            <a:ext cx="942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107950" y="6381750"/>
            <a:ext cx="8064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14340" name="Picture 7" descr="texto en 1 l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713" y="6288088"/>
            <a:ext cx="46831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0" y="6618288"/>
            <a:ext cx="1312863" cy="227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14342" name="Picture 10" descr="SRT_sola_encabeza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37300"/>
            <a:ext cx="733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lin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6572250"/>
            <a:ext cx="791686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357188"/>
            <a:ext cx="1190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AR" dirty="0" smtClean="0"/>
              <a:t>Convenio con el Hospital Escuela: Servicios de alta complejidad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A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AR" dirty="0" smtClean="0"/>
              <a:t>Servicios de análisis bioquímicos del Instituto de Medicina Regional y de la facultad de Ciencias Exactas, Naturales y Agrimensura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A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AR" dirty="0" smtClean="0"/>
              <a:t>Instituto de Servicios Sociales de la UNNE.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A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AR" dirty="0" smtClean="0"/>
              <a:t>Creación de la carrera de posgrado </a:t>
            </a:r>
            <a:r>
              <a:rPr lang="es-AR" dirty="0" err="1" smtClean="0"/>
              <a:t>afin</a:t>
            </a:r>
            <a:r>
              <a:rPr lang="es-AR" dirty="0" smtClean="0"/>
              <a:t> en Facultad de Medicina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A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AR" dirty="0" smtClean="0"/>
              <a:t>Servicios de mediciones ambientales: Mediciones de iluminación, ruido, puesta a tierra, estudios físico químicos y bacteriológicos del agua.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6815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AR" dirty="0" smtClean="0">
                <a:solidFill>
                  <a:srgbClr val="1D8A9D"/>
                </a:solidFill>
              </a:rPr>
              <a:t>CRUSASET: </a:t>
            </a:r>
            <a:br>
              <a:rPr lang="es-AR" dirty="0" smtClean="0">
                <a:solidFill>
                  <a:srgbClr val="1D8A9D"/>
                </a:solidFill>
              </a:rPr>
            </a:br>
            <a:r>
              <a:rPr lang="es-AR" sz="3600" dirty="0" smtClean="0">
                <a:solidFill>
                  <a:srgbClr val="1D8A9D"/>
                </a:solidFill>
              </a:rPr>
              <a:t>Fortalezas que favorecen la implementación</a:t>
            </a:r>
            <a:br>
              <a:rPr lang="es-AR" sz="3600" dirty="0" smtClean="0">
                <a:solidFill>
                  <a:srgbClr val="1D8A9D"/>
                </a:solidFill>
              </a:rPr>
            </a:br>
            <a:endParaRPr lang="es-AR" sz="3600" dirty="0">
              <a:solidFill>
                <a:srgbClr val="1D8A9D"/>
              </a:solidFill>
            </a:endParaRPr>
          </a:p>
        </p:txBody>
      </p:sp>
      <p:pic>
        <p:nvPicPr>
          <p:cNvPr id="24579" name="Picture 4" descr="logo_ok_11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5921375"/>
            <a:ext cx="942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107950" y="6381750"/>
            <a:ext cx="8064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24581" name="Picture 7" descr="texto en 1 l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713" y="6288088"/>
            <a:ext cx="46831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0" y="6618288"/>
            <a:ext cx="1312863" cy="227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24583" name="Picture 10" descr="SRT_sola_encabeza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37300"/>
            <a:ext cx="733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 descr="lin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6572250"/>
            <a:ext cx="791686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 fontScale="92500"/>
          </a:bodyPr>
          <a:lstStyle/>
          <a:p>
            <a:pPr marL="274320" indent="-274320" algn="ctr"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35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D8A9D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Organización del Sistema de Higiene y Seguridad  en el Trabajo</a:t>
            </a:r>
            <a:endParaRPr lang="es-AR" sz="3500" b="1" i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1D8A9D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90488" lvl="2" indent="-17463" algn="just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s-ES" sz="2400" dirty="0" smtClean="0"/>
              <a:t>Conformación del Comité Central de Higiene y Seguridad  en el Trabajo donde están representados todos los sectores de nuestra Universidad con el objeto de establecer y mantener una política en materia de Higiene y Seguridad en el Trabajo.</a:t>
            </a:r>
            <a:endParaRPr lang="es-AR" sz="2800" dirty="0" smtClean="0"/>
          </a:p>
          <a:p>
            <a:pPr marL="90488" lvl="2" indent="-17463" algn="just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s-ES" sz="2400" dirty="0" smtClean="0"/>
              <a:t>Conformación de Comités de Higiene y Seguridad  en el Trabajo en las Unidades Académicas, los  que están representados en el comité central por uno de sus  miembros, designados con aprobación del Consejo Directivo. </a:t>
            </a:r>
            <a:endParaRPr lang="es-AR" sz="2800" dirty="0" smtClean="0"/>
          </a:p>
          <a:p>
            <a:pPr marL="90488" lvl="2" indent="-17463" algn="just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s-ES" sz="2400" dirty="0" smtClean="0"/>
              <a:t>Los Comités de Higiene y Seguridad  de las Unidades Académicas se deben reunir periódicamente y son los responsables de organizar y desarrollar</a:t>
            </a:r>
            <a:r>
              <a:rPr lang="es-ES" sz="2800" dirty="0" smtClean="0"/>
              <a:t> </a:t>
            </a:r>
            <a:r>
              <a:rPr lang="es-ES" sz="2400" dirty="0" smtClean="0"/>
              <a:t>las acciones de mejora en las unidades académicas.</a:t>
            </a:r>
            <a:endParaRPr lang="es-AR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s-AR" sz="32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AR" dirty="0"/>
          </a:p>
        </p:txBody>
      </p:sp>
      <p:pic>
        <p:nvPicPr>
          <p:cNvPr id="26626" name="Picture 4" descr="logo_ok_11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5921375"/>
            <a:ext cx="942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107950" y="6381750"/>
            <a:ext cx="8064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26628" name="Picture 7" descr="texto en 1 l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713" y="6288088"/>
            <a:ext cx="46831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0" y="6618288"/>
            <a:ext cx="1312863" cy="227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26630" name="Picture 10" descr="SRT_sola_encabeza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37300"/>
            <a:ext cx="733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lin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6572250"/>
            <a:ext cx="791686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Planificación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767" b="4784"/>
          <a:stretch>
            <a:fillRect/>
          </a:stretch>
        </p:blipFill>
        <p:spPr bwMode="auto">
          <a:xfrm>
            <a:off x="0" y="1988840"/>
            <a:ext cx="901587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b="1" i="1" dirty="0" smtClean="0">
                <a:solidFill>
                  <a:srgbClr val="1D8A9D"/>
                </a:solidFill>
              </a:rPr>
              <a:t>Principales Logros</a:t>
            </a:r>
            <a:endParaRPr lang="es-AR" sz="4000" b="1" dirty="0">
              <a:solidFill>
                <a:srgbClr val="1D8A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4" descr="logo_ok_11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5921375"/>
            <a:ext cx="942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107950" y="6381750"/>
            <a:ext cx="8064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25605" name="Picture 7" descr="texto en 1 l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713" y="6288088"/>
            <a:ext cx="46831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0" y="6618288"/>
            <a:ext cx="1312863" cy="227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25607" name="Picture 10" descr="SRT_sola_encabeza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37300"/>
            <a:ext cx="733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" descr="lin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6572250"/>
            <a:ext cx="791686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0" y="14127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lvl="4"/>
            <a:r>
              <a:rPr lang="es-AR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Retiro Residuos peligrosos (2142Kg)</a:t>
            </a:r>
          </a:p>
        </p:txBody>
      </p:sp>
      <p:pic>
        <p:nvPicPr>
          <p:cNvPr id="12" name="11 Imagen" descr="2013-11-20 10.08.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348880"/>
            <a:ext cx="4499992" cy="3374994"/>
          </a:xfrm>
          <a:prstGeom prst="rect">
            <a:avLst/>
          </a:prstGeom>
        </p:spPr>
      </p:pic>
      <p:pic>
        <p:nvPicPr>
          <p:cNvPr id="15" name="14 Imagen" descr="2013-11-20 12.00.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2348880"/>
            <a:ext cx="4499992" cy="337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631832" y="5934670"/>
            <a:ext cx="15121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Total: 4282 agentes declarados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P_20131030_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3284985"/>
            <a:ext cx="6365899" cy="357301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484784"/>
            <a:ext cx="3754760" cy="1219200"/>
          </a:xfrm>
        </p:spPr>
        <p:txBody>
          <a:bodyPr>
            <a:normAutofit/>
          </a:bodyPr>
          <a:lstStyle/>
          <a:p>
            <a:r>
              <a:rPr lang="es-AR" sz="3800" b="1" dirty="0" smtClean="0">
                <a:solidFill>
                  <a:schemeClr val="tx1"/>
                </a:solidFill>
              </a:rPr>
              <a:t>Capacitaciones</a:t>
            </a:r>
          </a:p>
        </p:txBody>
      </p:sp>
      <p:pic>
        <p:nvPicPr>
          <p:cNvPr id="5" name="4 Imagen" descr="DSC01070.JPG"/>
          <p:cNvPicPr>
            <a:picLocks noChangeAspect="1"/>
          </p:cNvPicPr>
          <p:nvPr/>
        </p:nvPicPr>
        <p:blipFill>
          <a:blip r:embed="rId3" cstate="print">
            <a:lum bright="10000" contrast="5000"/>
          </a:blip>
          <a:stretch>
            <a:fillRect/>
          </a:stretch>
        </p:blipFill>
        <p:spPr>
          <a:xfrm>
            <a:off x="4499992" y="980728"/>
            <a:ext cx="4427984" cy="332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72000"/>
          </a:xfrm>
        </p:spPr>
        <p:txBody>
          <a:bodyPr/>
          <a:lstStyle/>
          <a:p>
            <a:r>
              <a:rPr lang="es-AR" dirty="0" smtClean="0"/>
              <a:t>Convocatoria Programa de Mejoramiento de Infraestructura. Primera y Segunda etapa de la Secretaría de Políticas Universitarias:11 proyectos presentados, 2 ejecutados, 2 en ejecución, 7 en evaluación.</a:t>
            </a:r>
          </a:p>
          <a:p>
            <a:r>
              <a:rPr lang="es-AR" dirty="0" smtClean="0"/>
              <a:t>Convocatoria Programa de mejoramiento de Seguridad en Laboratorios del Ministerio de Ciencia y Tecnología de la Nación: 42 proyectos presentados, 2 ejecutados y 36 </a:t>
            </a:r>
            <a:r>
              <a:rPr lang="es-AR" smtClean="0"/>
              <a:t>en evaluación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Presentación de proyectos en convocatoria de programas nacionales de financiamiento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331913" y="2349500"/>
            <a:ext cx="6985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6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Vivaldi" pitchFamily="66" charset="0"/>
                <a:cs typeface="+mn-cs"/>
              </a:rPr>
              <a:t>Gracias por su atención!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57188"/>
            <a:ext cx="1190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logo_ok_11s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5921375"/>
            <a:ext cx="942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107950" y="6381750"/>
            <a:ext cx="8064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27653" name="Picture 7" descr="texto en 1 lin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713" y="6288088"/>
            <a:ext cx="46831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0" y="6618288"/>
            <a:ext cx="1312863" cy="227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27655" name="Picture 10" descr="SRT_sola_encabezad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6337300"/>
            <a:ext cx="733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6" descr="lin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75" y="6572250"/>
            <a:ext cx="791686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91134" y="2182710"/>
            <a:ext cx="1583704" cy="3599978"/>
          </a:xfrm>
          <a:prstGeom prst="rect">
            <a:avLst/>
          </a:prstGeom>
          <a:solidFill>
            <a:srgbClr val="1D8A9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chemeClr val="bg1"/>
                </a:solidFill>
                <a:latin typeface="+mn-lt"/>
                <a:cs typeface="+mn-cs"/>
              </a:rPr>
              <a:t>Cantidad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chemeClr val="bg1"/>
                </a:solidFill>
                <a:latin typeface="+mn-lt"/>
                <a:cs typeface="+mn-cs"/>
              </a:rPr>
              <a:t> 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chemeClr val="bg1"/>
                </a:solidFill>
                <a:latin typeface="+mn-lt"/>
                <a:cs typeface="+mn-cs"/>
              </a:rPr>
              <a:t> docentes: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000" dirty="0">
                <a:latin typeface="+mn-lt"/>
                <a:cs typeface="+mn-cs"/>
              </a:rPr>
              <a:t>3284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59559" y="2182710"/>
            <a:ext cx="1583704" cy="3599978"/>
          </a:xfrm>
          <a:prstGeom prst="rect">
            <a:avLst/>
          </a:prstGeom>
          <a:solidFill>
            <a:srgbClr val="669945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chemeClr val="bg1"/>
                </a:solidFill>
                <a:latin typeface="+mn-lt"/>
                <a:cs typeface="+mn-cs"/>
              </a:rPr>
              <a:t>Cantidad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chemeClr val="bg1"/>
                </a:solidFill>
                <a:latin typeface="+mn-lt"/>
                <a:cs typeface="+mn-cs"/>
              </a:rPr>
              <a:t> de 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chemeClr val="bg1"/>
                </a:solidFill>
                <a:latin typeface="+mn-lt"/>
                <a:cs typeface="+mn-cs"/>
              </a:rPr>
              <a:t> docentes: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000" dirty="0">
                <a:latin typeface="+mn-lt"/>
                <a:cs typeface="+mn-cs"/>
              </a:rPr>
              <a:t>1764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427984" y="2182710"/>
            <a:ext cx="1583704" cy="359997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chemeClr val="bg1"/>
                </a:solidFill>
                <a:latin typeface="+mn-lt"/>
                <a:cs typeface="+mn-cs"/>
              </a:rPr>
              <a:t>Cantidad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chemeClr val="bg1"/>
                </a:solidFill>
                <a:latin typeface="+mn-lt"/>
                <a:cs typeface="+mn-cs"/>
              </a:rPr>
              <a:t> 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chemeClr val="bg1"/>
                </a:solidFill>
                <a:latin typeface="+mn-lt"/>
                <a:cs typeface="+mn-cs"/>
              </a:rPr>
              <a:t> alumnos: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000" dirty="0">
                <a:latin typeface="+mn-lt"/>
                <a:cs typeface="+mn-cs"/>
              </a:rPr>
              <a:t>49875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796136" y="2132856"/>
            <a:ext cx="1583704" cy="3672408"/>
          </a:xfrm>
          <a:prstGeom prst="rect">
            <a:avLst/>
          </a:prstGeom>
          <a:solidFill>
            <a:srgbClr val="D11074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s-AR" dirty="0">
                <a:solidFill>
                  <a:schemeClr val="bg1"/>
                </a:solidFill>
                <a:latin typeface="Constantia" pitchFamily="18" charset="0"/>
              </a:rPr>
              <a:t>Cantidad de </a:t>
            </a:r>
          </a:p>
          <a:p>
            <a:r>
              <a:rPr lang="es-AR" dirty="0">
                <a:solidFill>
                  <a:schemeClr val="bg1"/>
                </a:solidFill>
                <a:latin typeface="Constantia" pitchFamily="18" charset="0"/>
              </a:rPr>
              <a:t>Unidades</a:t>
            </a:r>
          </a:p>
          <a:p>
            <a:r>
              <a:rPr lang="es-AR" dirty="0">
                <a:solidFill>
                  <a:schemeClr val="bg1"/>
                </a:solidFill>
                <a:latin typeface="Constantia" pitchFamily="18" charset="0"/>
              </a:rPr>
              <a:t> Académicas:</a:t>
            </a:r>
          </a:p>
          <a:p>
            <a:pPr algn="ctr"/>
            <a:r>
              <a:rPr lang="es-AR" sz="5400" dirty="0">
                <a:latin typeface="Constantia" pitchFamily="18" charset="0"/>
              </a:rPr>
              <a:t>11</a:t>
            </a:r>
          </a:p>
        </p:txBody>
      </p:sp>
      <p:pic>
        <p:nvPicPr>
          <p:cNvPr id="15373" name="Picture 2" descr="Logo UNN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711458"/>
            <a:ext cx="5688632" cy="148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4" descr="logo_ok_11s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5921375"/>
            <a:ext cx="942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Line 5"/>
          <p:cNvSpPr>
            <a:spLocks noChangeShapeType="1"/>
          </p:cNvSpPr>
          <p:nvPr/>
        </p:nvSpPr>
        <p:spPr bwMode="auto">
          <a:xfrm>
            <a:off x="107950" y="6381750"/>
            <a:ext cx="8064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15376" name="Picture 7" descr="texto en 1 lin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713" y="6288088"/>
            <a:ext cx="46831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Rectangle 9"/>
          <p:cNvSpPr>
            <a:spLocks noChangeArrowheads="1"/>
          </p:cNvSpPr>
          <p:nvPr/>
        </p:nvSpPr>
        <p:spPr bwMode="auto">
          <a:xfrm>
            <a:off x="0" y="6618288"/>
            <a:ext cx="1312863" cy="227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15378" name="Picture 10" descr="SRT_sola_encabezad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6337300"/>
            <a:ext cx="733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6" descr="lin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75" y="6572250"/>
            <a:ext cx="791686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AR" b="1" smtClean="0">
                <a:solidFill>
                  <a:srgbClr val="1D8A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Higiene  y Seguridad</a:t>
            </a:r>
            <a:endParaRPr lang="es-AR" b="1">
              <a:solidFill>
                <a:srgbClr val="1D8A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10 Conector angular"/>
          <p:cNvCxnSpPr/>
          <p:nvPr/>
        </p:nvCxnSpPr>
        <p:spPr>
          <a:xfrm rot="5400000">
            <a:off x="5652294" y="4148931"/>
            <a:ext cx="215900" cy="7143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AR" sz="1800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AR" sz="3200" b="1" dirty="0" smtClean="0"/>
              <a:t>Año 2010</a:t>
            </a:r>
            <a:r>
              <a:rPr lang="es-AR" sz="3200" dirty="0" smtClean="0"/>
              <a:t>: </a:t>
            </a:r>
            <a:r>
              <a:rPr lang="es-AR" sz="2800" dirty="0" smtClean="0"/>
              <a:t>Resolución C.S. UNNE </a:t>
            </a:r>
            <a:r>
              <a:rPr lang="es-AR" sz="3200" dirty="0" smtClean="0"/>
              <a:t>N°632/10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AR" dirty="0" smtClean="0"/>
          </a:p>
          <a:p>
            <a:pPr indent="-11113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responsabilidad compartida</a:t>
            </a:r>
            <a:r>
              <a:rPr lang="es-ES" sz="3600" dirty="0" smtClean="0"/>
              <a:t> </a:t>
            </a:r>
            <a:r>
              <a:rPr lang="es-ES" sz="3600" dirty="0" smtClean="0">
                <a:solidFill>
                  <a:srgbClr val="1D8A9D"/>
                </a:solidFill>
              </a:rPr>
              <a:t>entre las autoridades, docentes, el personal no docente, alumnos y graduados.</a:t>
            </a:r>
            <a:endParaRPr lang="es-AR" sz="3600" dirty="0">
              <a:solidFill>
                <a:srgbClr val="1D8A9D"/>
              </a:solidFill>
            </a:endParaRPr>
          </a:p>
        </p:txBody>
      </p:sp>
      <p:pic>
        <p:nvPicPr>
          <p:cNvPr id="16388" name="Picture 4" descr="logo_ok_11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5921375"/>
            <a:ext cx="942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07950" y="6381750"/>
            <a:ext cx="8064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16390" name="Picture 7" descr="texto en 1 l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713" y="6288088"/>
            <a:ext cx="46831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6618288"/>
            <a:ext cx="1312863" cy="227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16392" name="Picture 10" descr="SRT_sola_encabeza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37300"/>
            <a:ext cx="733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 descr="lin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6572250"/>
            <a:ext cx="791686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175">
              <a:buFont typeface="Wingdings 2" pitchFamily="18" charset="2"/>
              <a:buNone/>
            </a:pPr>
            <a:r>
              <a:rPr lang="es-ES" smtClean="0"/>
              <a:t>		La UNNE cuenta con un Servicio de Higiene y Seguridad dependiente del Rectorado, conformado por: una (1) Ingeniera especialista en Higiene y Seguridad, un (1) Técnico especialista en Higiene y Seguridad, una (1) Médica Laboral, una (1) Arquitecta en formación en el Área de Higiene y Seguridad Laboral y un (1) Médico Veterinario adscripto a la Cátedra de Bromatología e Higiene Alimentaria. </a:t>
            </a:r>
            <a:endParaRPr lang="es-AR" smtClean="0"/>
          </a:p>
          <a:p>
            <a:pPr indent="-3175">
              <a:buFont typeface="Wingdings 2" pitchFamily="18" charset="2"/>
              <a:buNone/>
            </a:pPr>
            <a:r>
              <a:rPr lang="es-ES" smtClean="0"/>
              <a:t>		A su vez, cada Facultad tiene contratado a un (1) Ingeniero especialista en Higiene y Seguridad que trabaja en coordinación con el Servicio.</a:t>
            </a:r>
            <a:endParaRPr lang="es-AR" smtClean="0"/>
          </a:p>
          <a:p>
            <a:pPr indent="-3175"/>
            <a:endParaRPr lang="es-AR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AR" b="1" smtClean="0">
                <a:solidFill>
                  <a:srgbClr val="1D8A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Conformación del equipo</a:t>
            </a:r>
          </a:p>
        </p:txBody>
      </p:sp>
      <p:pic>
        <p:nvPicPr>
          <p:cNvPr id="17411" name="Picture 7" descr="texto en 1 lin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713" y="6288088"/>
            <a:ext cx="46831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SRT_sola_encabeza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6337300"/>
            <a:ext cx="733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lin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572250"/>
            <a:ext cx="791686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 de Medicina.</a:t>
            </a:r>
            <a:endParaRPr lang="es-A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 de  Ingeniería (para mediciones ambientales)</a:t>
            </a:r>
            <a:endParaRPr lang="es-A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 de Bioquímica.</a:t>
            </a:r>
            <a:endParaRPr lang="es-A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 de Odontología.</a:t>
            </a:r>
            <a:endParaRPr lang="es-A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 de Enfermería.</a:t>
            </a:r>
            <a:endParaRPr lang="es-A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 de Kinesiología y Fisiatría.</a:t>
            </a:r>
            <a:endParaRPr lang="es-A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A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52400"/>
            <a:ext cx="8892480" cy="1219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b="1" smtClean="0">
                <a:solidFill>
                  <a:srgbClr val="1D8A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Disciplinas relacionadas con la salud</a:t>
            </a:r>
            <a:endParaRPr lang="es-AR" sz="4000" b="1" smtClean="0">
              <a:solidFill>
                <a:srgbClr val="1D8A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7" descr="texto en 1 lin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713" y="6288088"/>
            <a:ext cx="46831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" descr="SRT_sola_encabeza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6337300"/>
            <a:ext cx="733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lin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572250"/>
            <a:ext cx="791686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sz="4000" b="1" smtClean="0">
                <a:solidFill>
                  <a:srgbClr val="1D8A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 para </a:t>
            </a:r>
            <a:r>
              <a:rPr lang="es-AR" sz="4000" b="1" err="1" smtClean="0">
                <a:solidFill>
                  <a:srgbClr val="1D8A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Crusaset</a:t>
            </a:r>
            <a:endParaRPr lang="es-AR" sz="4000" b="1">
              <a:solidFill>
                <a:srgbClr val="1D8A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39552" y="1397000"/>
          <a:ext cx="7416824" cy="43328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8412"/>
                <a:gridCol w="3708412"/>
              </a:tblGrid>
              <a:tr h="394361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DEPENDENCIA </a:t>
                      </a:r>
                      <a:endParaRPr lang="es-A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Superficie</a:t>
                      </a:r>
                      <a:endParaRPr lang="es-AR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394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Servicio de Higiene y Seguridad</a:t>
                      </a:r>
                      <a:endParaRPr lang="es-A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20 m</a:t>
                      </a:r>
                      <a:r>
                        <a:rPr lang="es-AR" baseline="30000" dirty="0" smtClean="0"/>
                        <a:t>2</a:t>
                      </a:r>
                      <a:endParaRPr lang="es-AR" baseline="30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4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Instituto de Medicina Regional</a:t>
                      </a:r>
                      <a:endParaRPr lang="es-A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408 m</a:t>
                      </a:r>
                      <a:r>
                        <a:rPr lang="es-AR" baseline="30000" dirty="0" smtClean="0"/>
                        <a:t>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4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Laboratorio de Bioquímica</a:t>
                      </a:r>
                      <a:endParaRPr lang="es-A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20,45 m</a:t>
                      </a:r>
                      <a:r>
                        <a:rPr lang="es-AR" baseline="30000" dirty="0" smtClean="0"/>
                        <a:t>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4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ISSUNNE, Corrientes</a:t>
                      </a:r>
                      <a:endParaRPr lang="es-A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448,14 m</a:t>
                      </a:r>
                      <a:r>
                        <a:rPr lang="es-AR" baseline="30000" dirty="0" smtClean="0"/>
                        <a:t>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4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ISSUNNE, Resistencia</a:t>
                      </a:r>
                      <a:endParaRPr lang="es-A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89,95 m</a:t>
                      </a:r>
                      <a:r>
                        <a:rPr lang="es-AR" baseline="30000" dirty="0" smtClean="0"/>
                        <a:t>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4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Gabinete de Vacunación</a:t>
                      </a:r>
                      <a:endParaRPr lang="es-A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30 m</a:t>
                      </a:r>
                      <a:r>
                        <a:rPr lang="es-AR" baseline="30000" dirty="0" smtClean="0"/>
                        <a:t>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4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Servicio de Medicina Laboral</a:t>
                      </a:r>
                      <a:endParaRPr lang="es-A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65 m</a:t>
                      </a:r>
                      <a:r>
                        <a:rPr lang="es-AR" baseline="30000" dirty="0" smtClean="0"/>
                        <a:t>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9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Servicio Universitario de Kinesiología</a:t>
                      </a:r>
                      <a:endParaRPr lang="es-A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40 m</a:t>
                      </a:r>
                      <a:r>
                        <a:rPr lang="es-AR" baseline="30000" dirty="0" smtClean="0"/>
                        <a:t>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4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Hospital Odontológico</a:t>
                      </a:r>
                      <a:endParaRPr lang="es-A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71,63 m</a:t>
                      </a:r>
                      <a:r>
                        <a:rPr lang="es-AR" baseline="30000" dirty="0" smtClean="0"/>
                        <a:t>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4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A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1121,54 m</a:t>
                      </a:r>
                      <a:r>
                        <a:rPr lang="es-AR" baseline="30000" dirty="0" smtClean="0"/>
                        <a:t>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483" name="Picture 7" descr="texto en 1 lin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713" y="6288088"/>
            <a:ext cx="46831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" descr="SRT_sola_encabeza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6337300"/>
            <a:ext cx="733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lin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572250"/>
            <a:ext cx="791686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AR" smtClean="0">
                <a:solidFill>
                  <a:srgbClr val="1D8A9D"/>
                </a:solidFill>
              </a:rPr>
              <a:t>Impacto de la calidad en los trabajadores universitarios</a:t>
            </a:r>
            <a:endParaRPr lang="es-AR">
              <a:solidFill>
                <a:srgbClr val="1D8A9D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1187624" y="1700808"/>
            <a:ext cx="6840760" cy="3888432"/>
          </a:xfrm>
          <a:prstGeom prst="ellipse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600" dirty="0">
                <a:solidFill>
                  <a:srgbClr val="4D4948"/>
                </a:solidFill>
              </a:rPr>
              <a:t>Percepción de actores universitarios del grado de excelencia de los servicios prestados</a:t>
            </a:r>
          </a:p>
        </p:txBody>
      </p:sp>
      <p:pic>
        <p:nvPicPr>
          <p:cNvPr id="21509" name="Picture 4" descr="logo_ok_11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5921375"/>
            <a:ext cx="942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107950" y="6381750"/>
            <a:ext cx="8064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21511" name="Picture 7" descr="texto en 1 l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713" y="6288088"/>
            <a:ext cx="46831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0" y="6618288"/>
            <a:ext cx="1312863" cy="227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21513" name="Picture 10" descr="SRT_sola_encabeza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37300"/>
            <a:ext cx="733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6" descr="lin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6572250"/>
            <a:ext cx="791686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068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sz="3200" smtClean="0">
                <a:solidFill>
                  <a:srgbClr val="1D8A9D"/>
                </a:solidFill>
              </a:rPr>
              <a:t>Cómo introducir más rápidamente el CRUSASET</a:t>
            </a:r>
            <a:endParaRPr lang="es-AR" sz="3200">
              <a:solidFill>
                <a:srgbClr val="1D8A9D"/>
              </a:solidFill>
            </a:endParaRPr>
          </a:p>
        </p:txBody>
      </p:sp>
      <p:sp>
        <p:nvSpPr>
          <p:cNvPr id="10" name="9 Flecha izquierda"/>
          <p:cNvSpPr/>
          <p:nvPr/>
        </p:nvSpPr>
        <p:spPr>
          <a:xfrm rot="16200000">
            <a:off x="4294312" y="2813720"/>
            <a:ext cx="360040" cy="360040"/>
          </a:xfrm>
          <a:prstGeom prst="leftArrow">
            <a:avLst/>
          </a:prstGeom>
          <a:solidFill>
            <a:srgbClr val="B85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3358208" y="941512"/>
            <a:ext cx="2160240" cy="792088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solidFill>
                  <a:srgbClr val="4D4948"/>
                </a:solidFill>
              </a:rPr>
              <a:t>SERVICIOS A PRESTAR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286200" y="2093640"/>
            <a:ext cx="2520280" cy="792088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98638" algn="l"/>
                <a:tab pos="1889125" algn="l"/>
              </a:tabLst>
              <a:defRPr/>
            </a:pPr>
            <a:r>
              <a:rPr lang="es-AR" dirty="0">
                <a:solidFill>
                  <a:srgbClr val="4D4948"/>
                </a:solidFill>
              </a:rPr>
              <a:t>Estudios de factibilidad económica y técnica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98638" algn="l"/>
                <a:tab pos="1889125" algn="l"/>
              </a:tabLst>
              <a:defRPr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2539" name="1 Marcador de contenido"/>
          <p:cNvSpPr txBox="1">
            <a:spLocks/>
          </p:cNvSpPr>
          <p:nvPr/>
        </p:nvSpPr>
        <p:spPr bwMode="auto">
          <a:xfrm>
            <a:off x="333375" y="86995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es-ES" sz="2600">
              <a:latin typeface="Constantia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21904" y="3533800"/>
            <a:ext cx="2376264" cy="1008112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98638" algn="l"/>
                <a:tab pos="1889125" algn="l"/>
              </a:tabLst>
              <a:defRPr/>
            </a:pPr>
            <a:r>
              <a:rPr lang="es-AR" dirty="0">
                <a:solidFill>
                  <a:srgbClr val="4D4948"/>
                </a:solidFill>
              </a:rPr>
              <a:t>Diseño de  los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98638" algn="l"/>
                <a:tab pos="1889125" algn="l"/>
              </a:tabLst>
              <a:defRPr/>
            </a:pPr>
            <a:r>
              <a:rPr lang="es-AR" dirty="0">
                <a:solidFill>
                  <a:srgbClr val="4D4948"/>
                </a:solidFill>
              </a:rPr>
              <a:t>servicios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98638" algn="l"/>
                <a:tab pos="1889125" algn="l"/>
              </a:tabLst>
              <a:defRPr/>
            </a:pPr>
            <a:endParaRPr lang="es-AR" dirty="0">
              <a:solidFill>
                <a:srgbClr val="4D4948"/>
              </a:solidFill>
            </a:endParaRPr>
          </a:p>
        </p:txBody>
      </p:sp>
      <p:sp>
        <p:nvSpPr>
          <p:cNvPr id="22543" name="1 Marcador de contenido"/>
          <p:cNvSpPr txBox="1">
            <a:spLocks/>
          </p:cNvSpPr>
          <p:nvPr/>
        </p:nvSpPr>
        <p:spPr bwMode="auto">
          <a:xfrm>
            <a:off x="333375" y="86995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es-ES" sz="2600">
              <a:latin typeface="Constantia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878488" y="3605808"/>
            <a:ext cx="2520280" cy="93610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98638" algn="l"/>
                <a:tab pos="1889125" algn="l"/>
              </a:tabLst>
              <a:defRPr/>
            </a:pPr>
            <a:r>
              <a:rPr lang="es-AR" dirty="0">
                <a:solidFill>
                  <a:srgbClr val="4D4948"/>
                </a:solidFill>
              </a:rPr>
              <a:t>Diseño de procesos de producción de los servicios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98638" algn="l"/>
                <a:tab pos="1889125" algn="l"/>
              </a:tabLst>
              <a:defRPr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2547" name="1 Marcador de contenido"/>
          <p:cNvSpPr txBox="1">
            <a:spLocks/>
          </p:cNvSpPr>
          <p:nvPr/>
        </p:nvSpPr>
        <p:spPr bwMode="auto">
          <a:xfrm>
            <a:off x="395288" y="836613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es-ES" sz="2600">
              <a:latin typeface="Constantia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275856" y="5157192"/>
            <a:ext cx="2520280" cy="1008112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98638" algn="l"/>
                <a:tab pos="1889125" algn="l"/>
              </a:tabLst>
              <a:defRPr/>
            </a:pPr>
            <a:r>
              <a:rPr lang="es-AR" dirty="0">
                <a:solidFill>
                  <a:srgbClr val="4D4948"/>
                </a:solidFill>
              </a:rPr>
              <a:t>Poner en funcionamiento los nuevos servicios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98638" algn="l"/>
                <a:tab pos="1889125" algn="l"/>
              </a:tabLst>
              <a:defRPr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1" name="10 Flecha izquierda"/>
          <p:cNvSpPr/>
          <p:nvPr/>
        </p:nvSpPr>
        <p:spPr>
          <a:xfrm>
            <a:off x="2998168" y="4109864"/>
            <a:ext cx="2880320" cy="288032"/>
          </a:xfrm>
          <a:prstGeom prst="leftArrow">
            <a:avLst/>
          </a:prstGeom>
          <a:solidFill>
            <a:srgbClr val="B85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3" name="12 Flecha derecha"/>
          <p:cNvSpPr/>
          <p:nvPr/>
        </p:nvSpPr>
        <p:spPr>
          <a:xfrm>
            <a:off x="2998168" y="3605808"/>
            <a:ext cx="2952328" cy="288032"/>
          </a:xfrm>
          <a:prstGeom prst="rightArrow">
            <a:avLst/>
          </a:prstGeom>
          <a:solidFill>
            <a:srgbClr val="B85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9" name="8 Flecha derecha"/>
          <p:cNvSpPr/>
          <p:nvPr/>
        </p:nvSpPr>
        <p:spPr>
          <a:xfrm rot="5400000">
            <a:off x="4258308" y="1769604"/>
            <a:ext cx="432048" cy="360040"/>
          </a:xfrm>
          <a:prstGeom prst="rightArrow">
            <a:avLst>
              <a:gd name="adj1" fmla="val 50000"/>
              <a:gd name="adj2" fmla="val 46530"/>
            </a:avLst>
          </a:prstGeom>
          <a:solidFill>
            <a:srgbClr val="B85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9" name="28 Rectángulo"/>
          <p:cNvSpPr/>
          <p:nvPr/>
        </p:nvSpPr>
        <p:spPr>
          <a:xfrm>
            <a:off x="1774032" y="3173760"/>
            <a:ext cx="5544616" cy="144016"/>
          </a:xfrm>
          <a:prstGeom prst="rect">
            <a:avLst/>
          </a:prstGeom>
          <a:solidFill>
            <a:srgbClr val="B85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0" name="29 Flecha izquierda"/>
          <p:cNvSpPr/>
          <p:nvPr/>
        </p:nvSpPr>
        <p:spPr>
          <a:xfrm rot="16200000">
            <a:off x="1630016" y="3173760"/>
            <a:ext cx="360040" cy="360040"/>
          </a:xfrm>
          <a:prstGeom prst="leftArrow">
            <a:avLst/>
          </a:prstGeom>
          <a:solidFill>
            <a:srgbClr val="B85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1" name="30 Flecha izquierda"/>
          <p:cNvSpPr/>
          <p:nvPr/>
        </p:nvSpPr>
        <p:spPr>
          <a:xfrm rot="16200000">
            <a:off x="7030616" y="3245768"/>
            <a:ext cx="360040" cy="360040"/>
          </a:xfrm>
          <a:prstGeom prst="leftArrow">
            <a:avLst/>
          </a:prstGeom>
          <a:solidFill>
            <a:srgbClr val="B85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1774032" y="4757936"/>
            <a:ext cx="5544616" cy="144016"/>
          </a:xfrm>
          <a:prstGeom prst="rect">
            <a:avLst/>
          </a:prstGeom>
          <a:solidFill>
            <a:srgbClr val="B85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3" name="32 Flecha izquierda"/>
          <p:cNvSpPr/>
          <p:nvPr/>
        </p:nvSpPr>
        <p:spPr>
          <a:xfrm rot="16200000">
            <a:off x="1630016" y="4541912"/>
            <a:ext cx="360040" cy="360040"/>
          </a:xfrm>
          <a:prstGeom prst="leftArrow">
            <a:avLst/>
          </a:prstGeom>
          <a:solidFill>
            <a:srgbClr val="B85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8" name="37 Flecha izquierda"/>
          <p:cNvSpPr/>
          <p:nvPr/>
        </p:nvSpPr>
        <p:spPr>
          <a:xfrm rot="16200000">
            <a:off x="7102624" y="4541912"/>
            <a:ext cx="360040" cy="360040"/>
          </a:xfrm>
          <a:prstGeom prst="leftArrow">
            <a:avLst/>
          </a:prstGeom>
          <a:solidFill>
            <a:srgbClr val="B85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9" name="38 Flecha izquierda"/>
          <p:cNvSpPr/>
          <p:nvPr/>
        </p:nvSpPr>
        <p:spPr>
          <a:xfrm rot="16200000">
            <a:off x="4294312" y="4829944"/>
            <a:ext cx="360040" cy="360040"/>
          </a:xfrm>
          <a:prstGeom prst="leftArrow">
            <a:avLst/>
          </a:prstGeom>
          <a:solidFill>
            <a:srgbClr val="B85D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2581" name="39 CuadroTexto"/>
          <p:cNvSpPr txBox="1">
            <a:spLocks noChangeArrowheads="1"/>
          </p:cNvSpPr>
          <p:nvPr/>
        </p:nvSpPr>
        <p:spPr bwMode="auto">
          <a:xfrm>
            <a:off x="2998788" y="3821113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solidFill>
                  <a:srgbClr val="000000"/>
                </a:solidFill>
                <a:latin typeface="Constantia" pitchFamily="18" charset="0"/>
              </a:rPr>
              <a:t>Interacción continua</a:t>
            </a:r>
          </a:p>
        </p:txBody>
      </p:sp>
      <p:sp>
        <p:nvSpPr>
          <p:cNvPr id="22582" name="22 CuadroTexto"/>
          <p:cNvSpPr txBox="1">
            <a:spLocks noChangeArrowheads="1"/>
          </p:cNvSpPr>
          <p:nvPr/>
        </p:nvSpPr>
        <p:spPr bwMode="auto">
          <a:xfrm>
            <a:off x="539750" y="692150"/>
            <a:ext cx="2592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u="sng">
                <a:solidFill>
                  <a:schemeClr val="bg1"/>
                </a:solidFill>
                <a:latin typeface="Constantia" pitchFamily="18" charset="0"/>
              </a:rPr>
              <a:t>Ingeniería simultánea</a:t>
            </a:r>
            <a:r>
              <a:rPr lang="es-AR">
                <a:solidFill>
                  <a:schemeClr val="bg1"/>
                </a:solidFill>
                <a:latin typeface="Constantia" pitchFamily="18" charset="0"/>
              </a:rPr>
              <a:t>: Diseño de procesos y de servicios</a:t>
            </a:r>
          </a:p>
        </p:txBody>
      </p:sp>
      <p:pic>
        <p:nvPicPr>
          <p:cNvPr id="22583" name="Picture 4" descr="logo_ok_11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5921375"/>
            <a:ext cx="942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4" name="Line 5"/>
          <p:cNvSpPr>
            <a:spLocks noChangeShapeType="1"/>
          </p:cNvSpPr>
          <p:nvPr/>
        </p:nvSpPr>
        <p:spPr bwMode="auto">
          <a:xfrm>
            <a:off x="107950" y="6381750"/>
            <a:ext cx="8064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22585" name="Picture 7" descr="texto en 1 l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713" y="6288088"/>
            <a:ext cx="46831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6" name="Rectangle 9"/>
          <p:cNvSpPr>
            <a:spLocks noChangeArrowheads="1"/>
          </p:cNvSpPr>
          <p:nvPr/>
        </p:nvSpPr>
        <p:spPr bwMode="auto">
          <a:xfrm>
            <a:off x="0" y="6618288"/>
            <a:ext cx="1312863" cy="227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22587" name="Picture 10" descr="SRT_sola_encabeza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37300"/>
            <a:ext cx="733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8" name="Picture 6" descr="lin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6572250"/>
            <a:ext cx="791686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sz="2400" dirty="0" smtClean="0"/>
              <a:t>Implementar herramientas y tecnologías de información que contribuyan a la gestión de la salud en general y la salud laboral en particular (Software ZIPPER)</a:t>
            </a:r>
          </a:p>
          <a:p>
            <a:pPr algn="just">
              <a:buNone/>
            </a:pPr>
            <a:endParaRPr lang="es-ES_tradnl" sz="2400" dirty="0" smtClean="0"/>
          </a:p>
          <a:p>
            <a:pPr algn="just"/>
            <a:r>
              <a:rPr lang="es-ES_tradnl" sz="2400" dirty="0" smtClean="0"/>
              <a:t>Desarrollar  un ámbito de trabajo y de conocimientos que permita a los egresados de carreras de grado y posgrado afines a la seguridad y salud ocupacional, aplicar conocimientos  y entrenarse en las competencias específicas relacionadas a la salud laboral.</a:t>
            </a:r>
            <a:endParaRPr lang="es-AR" sz="2400" dirty="0" smtClean="0"/>
          </a:p>
          <a:p>
            <a:endParaRPr lang="es-ES_tradnl" sz="24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AR" smtClean="0">
                <a:solidFill>
                  <a:srgbClr val="1D8A9D"/>
                </a:solidFill>
              </a:rPr>
              <a:t>CRUSASET: Beneficios para la UNNE</a:t>
            </a:r>
            <a:br>
              <a:rPr lang="es-AR" smtClean="0">
                <a:solidFill>
                  <a:srgbClr val="1D8A9D"/>
                </a:solidFill>
              </a:rPr>
            </a:br>
            <a:endParaRPr lang="es-AR">
              <a:solidFill>
                <a:srgbClr val="1D8A9D"/>
              </a:solidFill>
            </a:endParaRPr>
          </a:p>
        </p:txBody>
      </p:sp>
      <p:pic>
        <p:nvPicPr>
          <p:cNvPr id="23555" name="Picture 4" descr="logo_ok_11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5921375"/>
            <a:ext cx="942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107950" y="6381750"/>
            <a:ext cx="8064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23557" name="Picture 7" descr="texto en 1 lin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713" y="6288088"/>
            <a:ext cx="46831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0" y="6618288"/>
            <a:ext cx="1312863" cy="227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23559" name="Picture 10" descr="SRT_sola_encabeza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6337300"/>
            <a:ext cx="7334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 descr="lin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6572250"/>
            <a:ext cx="791686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835</TotalTime>
  <Words>648</Words>
  <Application>Microsoft Office PowerPoint</Application>
  <PresentationFormat>Presentación en pantalla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Papel</vt:lpstr>
      <vt:lpstr>Universidad Nacional del Nordeste   CRUSASET  </vt:lpstr>
      <vt:lpstr>Diapositiva 2</vt:lpstr>
      <vt:lpstr>Higiene  y Seguridad</vt:lpstr>
      <vt:lpstr>Conformación del equipo</vt:lpstr>
      <vt:lpstr>Disciplinas relacionadas con la salud</vt:lpstr>
      <vt:lpstr>Infraestructura para Crusaset</vt:lpstr>
      <vt:lpstr>Impacto de la calidad en los trabajadores universitarios</vt:lpstr>
      <vt:lpstr>Cómo introducir más rápidamente el CRUSASET</vt:lpstr>
      <vt:lpstr>CRUSASET: Beneficios para la UNNE </vt:lpstr>
      <vt:lpstr>CRUSASET:  Fortalezas que favorecen la implementación </vt:lpstr>
      <vt:lpstr>Diapositiva 11</vt:lpstr>
      <vt:lpstr>Planificación</vt:lpstr>
      <vt:lpstr>Principales Logros</vt:lpstr>
      <vt:lpstr>Diapositiva 14</vt:lpstr>
      <vt:lpstr>Capacitaciones</vt:lpstr>
      <vt:lpstr>Presentación de proyectos en convocatoria de programas nacionales de financiamiento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 V</dc:title>
  <dc:creator>Usuario</dc:creator>
  <cp:lastModifiedBy>Usuario</cp:lastModifiedBy>
  <cp:revision>63</cp:revision>
  <dcterms:created xsi:type="dcterms:W3CDTF">2013-06-04T01:49:02Z</dcterms:created>
  <dcterms:modified xsi:type="dcterms:W3CDTF">2014-05-05T20:27:24Z</dcterms:modified>
</cp:coreProperties>
</file>