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4" r:id="rId4"/>
    <p:sldId id="266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73AE-56D6-4571-B7EF-C20782042797}" type="datetimeFigureOut">
              <a:rPr lang="es-AR" smtClean="0"/>
              <a:pPr/>
              <a:t>27/03/2014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B996-B785-4CC0-835A-D7E88682AF0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3422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73AE-56D6-4571-B7EF-C20782042797}" type="datetimeFigureOut">
              <a:rPr lang="es-AR" smtClean="0"/>
              <a:pPr/>
              <a:t>27/03/2014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B996-B785-4CC0-835A-D7E88682AF0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474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73AE-56D6-4571-B7EF-C20782042797}" type="datetimeFigureOut">
              <a:rPr lang="es-AR" smtClean="0"/>
              <a:pPr/>
              <a:t>27/03/2014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B996-B785-4CC0-835A-D7E88682AF0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6905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73AE-56D6-4571-B7EF-C20782042797}" type="datetimeFigureOut">
              <a:rPr lang="es-AR" smtClean="0"/>
              <a:pPr/>
              <a:t>27/03/2014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B996-B785-4CC0-835A-D7E88682AF0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2071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73AE-56D6-4571-B7EF-C20782042797}" type="datetimeFigureOut">
              <a:rPr lang="es-AR" smtClean="0"/>
              <a:pPr/>
              <a:t>27/03/2014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B996-B785-4CC0-835A-D7E88682AF0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199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73AE-56D6-4571-B7EF-C20782042797}" type="datetimeFigureOut">
              <a:rPr lang="es-AR" smtClean="0"/>
              <a:pPr/>
              <a:t>27/03/2014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B996-B785-4CC0-835A-D7E88682AF0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133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73AE-56D6-4571-B7EF-C20782042797}" type="datetimeFigureOut">
              <a:rPr lang="es-AR" smtClean="0"/>
              <a:pPr/>
              <a:t>27/03/2014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B996-B785-4CC0-835A-D7E88682AF0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7692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73AE-56D6-4571-B7EF-C20782042797}" type="datetimeFigureOut">
              <a:rPr lang="es-AR" smtClean="0"/>
              <a:pPr/>
              <a:t>27/03/2014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B996-B785-4CC0-835A-D7E88682AF0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1042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73AE-56D6-4571-B7EF-C20782042797}" type="datetimeFigureOut">
              <a:rPr lang="es-AR" smtClean="0"/>
              <a:pPr/>
              <a:t>27/03/2014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B996-B785-4CC0-835A-D7E88682AF0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80444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73AE-56D6-4571-B7EF-C20782042797}" type="datetimeFigureOut">
              <a:rPr lang="es-AR" smtClean="0"/>
              <a:pPr/>
              <a:t>27/03/2014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B996-B785-4CC0-835A-D7E88682AF0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414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73AE-56D6-4571-B7EF-C20782042797}" type="datetimeFigureOut">
              <a:rPr lang="es-AR" smtClean="0"/>
              <a:pPr/>
              <a:t>27/03/2014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B996-B785-4CC0-835A-D7E88682AF0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8321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B73AE-56D6-4571-B7EF-C20782042797}" type="datetimeFigureOut">
              <a:rPr lang="es-AR" smtClean="0"/>
              <a:pPr/>
              <a:t>27/03/2014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5B996-B785-4CC0-835A-D7E88682AF0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13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4" y="-24"/>
            <a:ext cx="9157254" cy="6867941"/>
          </a:xfrm>
        </p:spPr>
      </p:pic>
      <p:sp>
        <p:nvSpPr>
          <p:cNvPr id="5" name="4 CuadroTexto"/>
          <p:cNvSpPr txBox="1"/>
          <p:nvPr/>
        </p:nvSpPr>
        <p:spPr>
          <a:xfrm>
            <a:off x="928662" y="1268760"/>
            <a:ext cx="7358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6000" b="1" dirty="0" smtClean="0">
                <a:solidFill>
                  <a:schemeClr val="bg1"/>
                </a:solidFill>
              </a:rPr>
              <a:t>Comisión de Posgrado</a:t>
            </a:r>
            <a:endParaRPr lang="es-AR" sz="6000" b="1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19672" y="2060848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800" dirty="0" smtClean="0">
                <a:solidFill>
                  <a:schemeClr val="bg1"/>
                </a:solidFill>
              </a:rPr>
              <a:t>Informe de gestión </a:t>
            </a:r>
            <a:endParaRPr lang="es-AR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35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CuadroTexto"/>
          <p:cNvSpPr txBox="1"/>
          <p:nvPr/>
        </p:nvSpPr>
        <p:spPr>
          <a:xfrm>
            <a:off x="714348" y="500042"/>
            <a:ext cx="6592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>
                <a:solidFill>
                  <a:schemeClr val="bg1">
                    <a:lumMod val="95000"/>
                  </a:schemeClr>
                </a:solidFill>
              </a:rPr>
              <a:t>Acciones desarrolladas</a:t>
            </a:r>
            <a:endParaRPr lang="es-AR" sz="4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42910" y="1714488"/>
            <a:ext cx="785710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s-ES_tradnl" sz="2000" dirty="0" smtClean="0">
                <a:solidFill>
                  <a:schemeClr val="bg1"/>
                </a:solidFill>
              </a:rPr>
              <a:t>Estudio y propuesta de modificación de la RM 160/11, titulaciones conjuntas.</a:t>
            </a:r>
          </a:p>
          <a:p>
            <a:pPr marL="457200" lvl="0" indent="-457200">
              <a:buFont typeface="+mj-lt"/>
              <a:buAutoNum type="arabicPeriod"/>
            </a:pPr>
            <a:endParaRPr lang="es-AR" sz="2000" dirty="0" smtClean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2000" dirty="0" smtClean="0">
                <a:solidFill>
                  <a:schemeClr val="bg1"/>
                </a:solidFill>
              </a:rPr>
              <a:t>Elaboración de una propuesta de implementación del Programa de Formación de recursos Humanos en I+D (PEHRID).</a:t>
            </a:r>
          </a:p>
          <a:p>
            <a:pPr marL="457200" lvl="0" indent="-457200">
              <a:buFont typeface="+mj-lt"/>
              <a:buAutoNum type="arabicPeriod"/>
            </a:pPr>
            <a:endParaRPr lang="es-AR" sz="2000" dirty="0" smtClean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2000" dirty="0" smtClean="0">
                <a:solidFill>
                  <a:schemeClr val="bg1"/>
                </a:solidFill>
              </a:rPr>
              <a:t>Participación en la comisión mixta del CU-CIN-CRUP para el tratamiento de titulaciones conjuntas y Educación a Distancia (</a:t>
            </a:r>
            <a:r>
              <a:rPr lang="es-ES_tradnl" sz="2000" dirty="0" err="1" smtClean="0">
                <a:solidFill>
                  <a:schemeClr val="bg1"/>
                </a:solidFill>
              </a:rPr>
              <a:t>EdA</a:t>
            </a:r>
            <a:r>
              <a:rPr lang="es-ES_tradnl" sz="2000" dirty="0" smtClean="0">
                <a:solidFill>
                  <a:schemeClr val="bg1"/>
                </a:solidFill>
              </a:rPr>
              <a:t>).</a:t>
            </a:r>
          </a:p>
          <a:p>
            <a:pPr marL="457200" lvl="0" indent="-457200">
              <a:buFont typeface="+mj-lt"/>
              <a:buAutoNum type="arabicPeriod"/>
            </a:pPr>
            <a:endParaRPr lang="es-AR" sz="2000" dirty="0" smtClean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2000" dirty="0" smtClean="0">
                <a:solidFill>
                  <a:schemeClr val="bg1"/>
                </a:solidFill>
              </a:rPr>
              <a:t>Convocatoria de becas de posgrado para doctorados con doble titulación, convenio SPU-CUIA</a:t>
            </a:r>
            <a:endParaRPr lang="es-A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7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"/>
            <a:ext cx="9144000" cy="6858000"/>
          </a:xfrm>
        </p:spPr>
      </p:pic>
      <p:sp>
        <p:nvSpPr>
          <p:cNvPr id="5" name="4 CuadroTexto"/>
          <p:cNvSpPr txBox="1"/>
          <p:nvPr/>
        </p:nvSpPr>
        <p:spPr>
          <a:xfrm>
            <a:off x="714348" y="500042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</a:rPr>
              <a:t>Propuesta de modificación de la RM 160/11</a:t>
            </a:r>
            <a:endParaRPr lang="es-ES_tradnl" sz="3200" dirty="0" smtClean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57224" y="2000240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57224" y="1428736"/>
            <a:ext cx="750099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es-ES_tradnl" sz="2400" b="1" dirty="0" smtClean="0">
                <a:solidFill>
                  <a:schemeClr val="bg1">
                    <a:lumMod val="95000"/>
                  </a:schemeClr>
                </a:solidFill>
              </a:rPr>
              <a:t>Criterios Generales:</a:t>
            </a:r>
            <a:endParaRPr lang="es-ES_tradnl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s-ES_tradnl" sz="2000" dirty="0" smtClean="0">
                <a:solidFill>
                  <a:schemeClr val="bg1">
                    <a:lumMod val="95000"/>
                  </a:schemeClr>
                </a:solidFill>
              </a:rPr>
              <a:t>Adecuar la RM 160 dejándola como marco general para las pautas de acreditación  contemplando los aspectos a tener en cuenta para las titulaciones conjuntas.</a:t>
            </a:r>
            <a:endParaRPr lang="es-AR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s-ES_tradnl" sz="2000" dirty="0" smtClean="0">
                <a:solidFill>
                  <a:schemeClr val="bg1">
                    <a:lumMod val="95000"/>
                  </a:schemeClr>
                </a:solidFill>
              </a:rPr>
              <a:t>Redactar una propuesta de reglamentación complementaria que establezca una serie de pautas a tener en cuenta para la elaboración de los acuerdos interinstitucionales.</a:t>
            </a:r>
          </a:p>
          <a:p>
            <a:pPr marL="457200" lvl="0" indent="-457200"/>
            <a:endParaRPr lang="es-ES_tradnl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457200" lvl="0" indent="-457200"/>
            <a:r>
              <a:rPr lang="es-ES_tradnl" sz="2400" b="1" dirty="0" smtClean="0">
                <a:solidFill>
                  <a:schemeClr val="bg1">
                    <a:lumMod val="95000"/>
                  </a:schemeClr>
                </a:solidFill>
              </a:rPr>
              <a:t>Propuesta:</a:t>
            </a:r>
            <a:endParaRPr lang="es-ES_tradnl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s-AR" sz="2000" dirty="0" smtClean="0">
                <a:solidFill>
                  <a:schemeClr val="bg1"/>
                </a:solidFill>
              </a:rPr>
              <a:t>Aprobación de la propuesta por el Plenario de Rectores</a:t>
            </a:r>
          </a:p>
          <a:p>
            <a:pPr marL="514350" lvl="0" indent="-514350">
              <a:buFont typeface="+mj-lt"/>
              <a:buAutoNum type="alphaUcPeriod"/>
            </a:pPr>
            <a:endParaRPr lang="es-AR" sz="2000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s-AR" sz="2000" dirty="0" smtClean="0">
                <a:solidFill>
                  <a:schemeClr val="bg1"/>
                </a:solidFill>
              </a:rPr>
              <a:t>Realizar los aportes en el Consejo de Universidades</a:t>
            </a:r>
            <a:endParaRPr lang="es-ES_tradnl" sz="20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7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CuadroTexto"/>
          <p:cNvSpPr txBox="1"/>
          <p:nvPr/>
        </p:nvSpPr>
        <p:spPr>
          <a:xfrm>
            <a:off x="714348" y="500042"/>
            <a:ext cx="7786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bg1"/>
                </a:solidFill>
              </a:rPr>
              <a:t>Implementación del Programa de Formación de Recursos Humanos en I+D. Criterios generales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14348" y="1714488"/>
            <a:ext cx="785710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lphaUcPeriod"/>
            </a:pPr>
            <a:r>
              <a:rPr lang="es-ES_tradnl" sz="2000" dirty="0" smtClean="0">
                <a:solidFill>
                  <a:schemeClr val="bg1">
                    <a:lumMod val="95000"/>
                  </a:schemeClr>
                </a:solidFill>
              </a:rPr>
              <a:t>Mantener la estructura original del programa de tres ejes de trabajo: </a:t>
            </a:r>
          </a:p>
          <a:p>
            <a:pPr marL="857250" lvl="1" indent="-400050">
              <a:buFont typeface="+mj-lt"/>
              <a:buAutoNum type="romanUcPeriod"/>
            </a:pPr>
            <a:r>
              <a:rPr lang="es-ES_tradnl" sz="2000" dirty="0" smtClean="0">
                <a:solidFill>
                  <a:schemeClr val="bg1">
                    <a:lumMod val="95000"/>
                  </a:schemeClr>
                </a:solidFill>
              </a:rPr>
              <a:t>Becas</a:t>
            </a:r>
            <a:endParaRPr lang="es-AR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es-ES_tradnl" sz="2000" dirty="0" smtClean="0">
                <a:solidFill>
                  <a:schemeClr val="bg1">
                    <a:lumMod val="95000"/>
                  </a:schemeClr>
                </a:solidFill>
              </a:rPr>
              <a:t>Conformación y consolidación de redes de Posgrado.</a:t>
            </a:r>
            <a:endParaRPr lang="es-AR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857250" lvl="1" indent="-400050">
              <a:buFont typeface="+mj-lt"/>
              <a:buAutoNum type="romanUcPeriod"/>
            </a:pPr>
            <a:r>
              <a:rPr lang="es-ES_tradnl" sz="2000" dirty="0" smtClean="0">
                <a:solidFill>
                  <a:schemeClr val="bg1">
                    <a:lumMod val="95000"/>
                  </a:schemeClr>
                </a:solidFill>
              </a:rPr>
              <a:t>Movilidad para docentes y alumnos.</a:t>
            </a:r>
            <a:endParaRPr lang="es-AR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42900" lvl="0" indent="-342900">
              <a:buFont typeface="+mj-lt"/>
              <a:buAutoNum type="alphaUcPeriod"/>
            </a:pPr>
            <a:endParaRPr lang="es-AR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42900" lvl="0" indent="-342900">
              <a:buFont typeface="+mj-lt"/>
              <a:buAutoNum type="alphaUcPeriod"/>
            </a:pPr>
            <a:r>
              <a:rPr lang="es-ES_tradnl" sz="2000" dirty="0" smtClean="0">
                <a:solidFill>
                  <a:schemeClr val="bg1">
                    <a:lumMod val="95000"/>
                  </a:schemeClr>
                </a:solidFill>
              </a:rPr>
              <a:t>Definir la  distribución presupuestaria solo para el primer año con el objeto de poder monitorear su desarrollo y facultar al Comité Ejecutivo del CIN para reformular las distribuciones de los dos años siguientes.</a:t>
            </a:r>
          </a:p>
          <a:p>
            <a:pPr marL="342900" lvl="0" indent="-342900">
              <a:buFont typeface="+mj-lt"/>
              <a:buAutoNum type="alphaUcPeriod"/>
            </a:pPr>
            <a:endParaRPr lang="es-ES_tradnl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457200" lvl="0" indent="-457200">
              <a:buFont typeface="+mj-lt"/>
              <a:buAutoNum type="alphaUcPeriod" startAt="3"/>
            </a:pPr>
            <a:r>
              <a:rPr lang="es-ES_tradnl" sz="2000" dirty="0" smtClean="0">
                <a:solidFill>
                  <a:schemeClr val="bg1">
                    <a:lumMod val="95000"/>
                  </a:schemeClr>
                </a:solidFill>
              </a:rPr>
              <a:t>Se considero apropiado un aumento del estipendio de becas, de $3000 a $4000, y de los meses de duración de la beca, de 10 a 12.</a:t>
            </a:r>
            <a:endParaRPr lang="es-AR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457200" indent="-457200">
              <a:buFont typeface="+mj-lt"/>
              <a:buAutoNum type="alphaUcPeriod" startAt="3"/>
            </a:pPr>
            <a:endParaRPr lang="es-AR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457200" indent="-457200">
              <a:buFont typeface="+mj-lt"/>
              <a:buAutoNum type="alphaUcPeriod" startAt="3"/>
            </a:pPr>
            <a:r>
              <a:rPr lang="es-ES_tradnl" sz="2000" dirty="0" smtClean="0">
                <a:solidFill>
                  <a:schemeClr val="bg1">
                    <a:lumMod val="95000"/>
                  </a:schemeClr>
                </a:solidFill>
              </a:rPr>
              <a:t>Se incremento el presupuesto para redes y para movilidad</a:t>
            </a:r>
            <a:endParaRPr lang="es-AR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42900" lvl="0" indent="-342900">
              <a:buFont typeface="+mj-lt"/>
              <a:buAutoNum type="alphaUcPeriod"/>
            </a:pPr>
            <a:endParaRPr lang="es-ES_tradnl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42900" lvl="0" indent="-342900">
              <a:buFont typeface="+mj-lt"/>
              <a:buAutoNum type="alphaUcPeriod"/>
            </a:pPr>
            <a:endParaRPr lang="es-ES_tradnl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42900" lvl="0" indent="-342900">
              <a:buFont typeface="+mj-lt"/>
              <a:buAutoNum type="alphaUcPeriod"/>
            </a:pPr>
            <a:endParaRPr lang="es-AR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7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CuadroTexto"/>
          <p:cNvSpPr txBox="1"/>
          <p:nvPr/>
        </p:nvSpPr>
        <p:spPr>
          <a:xfrm>
            <a:off x="714348" y="500042"/>
            <a:ext cx="77867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bg1"/>
                </a:solidFill>
              </a:rPr>
              <a:t>Implementación del Programa de Formación de Recursos Humanos en I+D (PEHRID)</a:t>
            </a:r>
          </a:p>
          <a:p>
            <a:r>
              <a:rPr lang="es-ES_tradnl" sz="2800" b="1" dirty="0" smtClean="0">
                <a:solidFill>
                  <a:schemeClr val="bg1"/>
                </a:solidFill>
              </a:rPr>
              <a:t>Tareas a desarrollar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14348" y="2071678"/>
            <a:ext cx="785710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AR" sz="2000" b="1" i="1" dirty="0" smtClean="0">
                <a:solidFill>
                  <a:schemeClr val="bg1">
                    <a:lumMod val="95000"/>
                  </a:schemeClr>
                </a:solidFill>
              </a:rPr>
              <a:t>Resta obtener la financiación del programa.</a:t>
            </a:r>
          </a:p>
          <a:p>
            <a:pPr lvl="0"/>
            <a:endParaRPr lang="es-AR" sz="2000" b="1" i="1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es-AR" sz="2000" dirty="0" smtClean="0">
                <a:solidFill>
                  <a:schemeClr val="bg1">
                    <a:lumMod val="95000"/>
                  </a:schemeClr>
                </a:solidFill>
              </a:rPr>
              <a:t>En el año 2013 el Comité Ejecutivo aprobó la incorporación del primer año de desarrollo del programa el que fue solicitada a la SPU sin obtener financiamiento .</a:t>
            </a:r>
          </a:p>
          <a:p>
            <a:pPr lvl="0"/>
            <a:endParaRPr lang="es-AR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es-AR" sz="2000" dirty="0" smtClean="0">
                <a:solidFill>
                  <a:schemeClr val="bg1">
                    <a:lumMod val="95000"/>
                  </a:schemeClr>
                </a:solidFill>
              </a:rPr>
              <a:t>Se aconseja</a:t>
            </a:r>
            <a:r>
              <a:rPr lang="es-ES_tradnl" sz="2000" dirty="0" smtClean="0">
                <a:solidFill>
                  <a:schemeClr val="bg1">
                    <a:lumMod val="95000"/>
                  </a:schemeClr>
                </a:solidFill>
              </a:rPr>
              <a:t> redefinir la implementación en etapas de modo de comenzar con actividades como el de la componente 2:  REDES en combinación con el eje 3: MOVLIDAD. Se podría comenzar con  las primeras etapas del programa y dejar para el ejercicio 2015 el financiamiento de becas que es el componente de mayor peso presupuestario</a:t>
            </a:r>
            <a:endParaRPr lang="es-AR" sz="20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7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CuadroTexto"/>
          <p:cNvSpPr txBox="1"/>
          <p:nvPr/>
        </p:nvSpPr>
        <p:spPr>
          <a:xfrm>
            <a:off x="714348" y="500042"/>
            <a:ext cx="7786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_tradnl" sz="2800" b="1" dirty="0" smtClean="0">
                <a:solidFill>
                  <a:schemeClr val="bg1"/>
                </a:solidFill>
              </a:rPr>
              <a:t>Comisión mixta del CU-CIN-CRUP: titulaciones conjuntas y Educación a Distancia.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85786" y="2000240"/>
            <a:ext cx="7715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dirty="0" smtClean="0">
                <a:solidFill>
                  <a:schemeClr val="bg1"/>
                </a:solidFill>
              </a:rPr>
              <a:t>A través de la presidencia se participo de las reuniones de Comisión Mixta en el ámbito del Consejo de Universidades conjuntamente con la Rectora de la Universidad de la Patagonia Austral, </a:t>
            </a:r>
            <a:r>
              <a:rPr lang="es-ES_tradnl" sz="2000" dirty="0" err="1" smtClean="0">
                <a:solidFill>
                  <a:schemeClr val="bg1"/>
                </a:solidFill>
              </a:rPr>
              <a:t>Mg.</a:t>
            </a:r>
            <a:r>
              <a:rPr lang="es-ES_tradnl" sz="2000" dirty="0" smtClean="0">
                <a:solidFill>
                  <a:schemeClr val="bg1"/>
                </a:solidFill>
              </a:rPr>
              <a:t> Eugenia Márquez , y el apoyo Técnico de la Lic. Gabriela </a:t>
            </a:r>
            <a:r>
              <a:rPr lang="es-ES_tradnl" sz="2000" dirty="0" err="1" smtClean="0">
                <a:solidFill>
                  <a:schemeClr val="bg1"/>
                </a:solidFill>
              </a:rPr>
              <a:t>Siufi</a:t>
            </a:r>
            <a:r>
              <a:rPr lang="es-ES_tradnl" sz="2000" dirty="0" smtClean="0">
                <a:solidFill>
                  <a:schemeClr val="bg1"/>
                </a:solidFill>
              </a:rPr>
              <a:t> y la Lic. Débora </a:t>
            </a:r>
            <a:r>
              <a:rPr lang="es-ES_tradnl" sz="2000" dirty="0" err="1" smtClean="0">
                <a:solidFill>
                  <a:schemeClr val="bg1"/>
                </a:solidFill>
              </a:rPr>
              <a:t>Schreider</a:t>
            </a:r>
            <a:endParaRPr lang="es-ES_tradnl" sz="2000" dirty="0" smtClean="0">
              <a:solidFill>
                <a:schemeClr val="bg1"/>
              </a:solidFill>
            </a:endParaRPr>
          </a:p>
          <a:p>
            <a:endParaRPr lang="es-ES_tradnl" sz="2000" dirty="0" smtClean="0">
              <a:solidFill>
                <a:schemeClr val="bg1"/>
              </a:solidFill>
            </a:endParaRPr>
          </a:p>
          <a:p>
            <a:endParaRPr lang="es-ES_tradnl" sz="2000" dirty="0" smtClean="0">
              <a:solidFill>
                <a:schemeClr val="bg1"/>
              </a:solidFill>
            </a:endParaRPr>
          </a:p>
          <a:p>
            <a:r>
              <a:rPr lang="es-ES_tradnl" sz="2000" dirty="0" smtClean="0">
                <a:solidFill>
                  <a:schemeClr val="bg1"/>
                </a:solidFill>
              </a:rPr>
              <a:t>En el caso de aprobarse la reglamentación correspondiente a doble titulación se deberá efectuar la propuesta en el seno de la comisión</a:t>
            </a:r>
          </a:p>
        </p:txBody>
      </p:sp>
    </p:spTree>
    <p:extLst>
      <p:ext uri="{BB962C8B-B14F-4D97-AF65-F5344CB8AC3E}">
        <p14:creationId xmlns:p14="http://schemas.microsoft.com/office/powerpoint/2010/main" val="7907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CuadroTexto"/>
          <p:cNvSpPr txBox="1"/>
          <p:nvPr/>
        </p:nvSpPr>
        <p:spPr>
          <a:xfrm>
            <a:off x="714348" y="500042"/>
            <a:ext cx="77867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bg1"/>
                </a:solidFill>
              </a:rPr>
              <a:t>Convocatoria de becas de posgrado para doctorados con doble titulación, convenio SPU-CUIA.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85786" y="2000240"/>
            <a:ext cx="77153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dirty="0" smtClean="0">
                <a:solidFill>
                  <a:schemeClr val="bg1"/>
                </a:solidFill>
              </a:rPr>
              <a:t>Se trabajo con la Dirección de Asuntos Internacionales de la SPU en la elaboración de las bases de la convocatoria del programa. Se discutieron los aspectos académicos y requisitos administrativos.</a:t>
            </a:r>
            <a:endParaRPr lang="es-AR" sz="2000" dirty="0" smtClean="0">
              <a:solidFill>
                <a:schemeClr val="bg1"/>
              </a:solidFill>
            </a:endParaRPr>
          </a:p>
          <a:p>
            <a:r>
              <a:rPr lang="es-ES_tradnl" sz="2000" dirty="0" smtClean="0">
                <a:solidFill>
                  <a:schemeClr val="bg1"/>
                </a:solidFill>
              </a:rPr>
              <a:t> </a:t>
            </a:r>
            <a:endParaRPr lang="es-AR" sz="2000" dirty="0" smtClean="0">
              <a:solidFill>
                <a:schemeClr val="bg1"/>
              </a:solidFill>
            </a:endParaRPr>
          </a:p>
          <a:p>
            <a:r>
              <a:rPr lang="es-ES_tradnl" sz="2000" dirty="0" smtClean="0">
                <a:solidFill>
                  <a:schemeClr val="bg1"/>
                </a:solidFill>
              </a:rPr>
              <a:t>Se colaboro en la evaluación de los postulantes para la adjudicación de las becas</a:t>
            </a:r>
          </a:p>
          <a:p>
            <a:endParaRPr lang="es-ES_tradnl" sz="2000" dirty="0" smtClean="0">
              <a:solidFill>
                <a:schemeClr val="bg1"/>
              </a:solidFill>
            </a:endParaRPr>
          </a:p>
          <a:p>
            <a:r>
              <a:rPr lang="es-ES_tradnl" sz="2000" dirty="0" smtClean="0">
                <a:solidFill>
                  <a:schemeClr val="bg1"/>
                </a:solidFill>
              </a:rPr>
              <a:t>La convocatoria adjudico tres becas doctorales de las diez disponibles por falta de postulantes. Se adjudicaron todas las solicitudes presentadas que cumplieron con los requisitos formales.</a:t>
            </a:r>
            <a:endParaRPr lang="es-AR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7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CuadroTexto"/>
          <p:cNvSpPr txBox="1"/>
          <p:nvPr/>
        </p:nvSpPr>
        <p:spPr>
          <a:xfrm>
            <a:off x="714348" y="500042"/>
            <a:ext cx="77867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bg1"/>
                </a:solidFill>
              </a:rPr>
              <a:t>Convocatoria de becas de posgrado para doctorados con doble titulación, convenio SPU-CUIA. Obstáculos: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85786" y="2281190"/>
            <a:ext cx="77153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dirty="0" smtClean="0">
                <a:solidFill>
                  <a:schemeClr val="bg1"/>
                </a:solidFill>
              </a:rPr>
              <a:t>Requisitos sesgados a Doctorados acreditados A o B </a:t>
            </a:r>
            <a:r>
              <a:rPr lang="es-AR" sz="2000" dirty="0" err="1" smtClean="0">
                <a:solidFill>
                  <a:schemeClr val="bg1"/>
                </a:solidFill>
              </a:rPr>
              <a:t>conveniados</a:t>
            </a:r>
            <a:r>
              <a:rPr lang="es-AR" sz="2000" dirty="0" smtClean="0">
                <a:solidFill>
                  <a:schemeClr val="bg1"/>
                </a:solidFill>
              </a:rPr>
              <a:t> con universidades italianas</a:t>
            </a:r>
          </a:p>
          <a:p>
            <a:r>
              <a:rPr lang="es-ES_tradnl" sz="2000" dirty="0" smtClean="0">
                <a:solidFill>
                  <a:schemeClr val="bg1"/>
                </a:solidFill>
              </a:rPr>
              <a:t> </a:t>
            </a:r>
            <a:endParaRPr lang="es-AR" sz="2000" dirty="0" smtClean="0">
              <a:solidFill>
                <a:schemeClr val="bg1"/>
              </a:solidFill>
            </a:endParaRPr>
          </a:p>
          <a:p>
            <a:r>
              <a:rPr lang="es-ES_tradnl" sz="2000" dirty="0" smtClean="0">
                <a:solidFill>
                  <a:schemeClr val="bg1"/>
                </a:solidFill>
              </a:rPr>
              <a:t>Limitación en la normativa de titulaciones múltiples que dificultan acuerdos interinstitucionales.</a:t>
            </a:r>
          </a:p>
          <a:p>
            <a:endParaRPr lang="es-ES_tradnl" sz="2000" dirty="0" smtClean="0">
              <a:solidFill>
                <a:schemeClr val="bg1"/>
              </a:solidFill>
            </a:endParaRPr>
          </a:p>
          <a:p>
            <a:r>
              <a:rPr lang="es-ES_tradnl" sz="2000" dirty="0" smtClean="0">
                <a:solidFill>
                  <a:schemeClr val="bg1"/>
                </a:solidFill>
              </a:rPr>
              <a:t>Se sugiere la revisión por parte de la SPU de las exigencias para la presentación y el establecimiento de plazos mas amplios.</a:t>
            </a:r>
          </a:p>
          <a:p>
            <a:endParaRPr lang="es-ES_tradnl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7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2888</TotalTime>
  <Words>444</Words>
  <Application>Microsoft Office PowerPoint</Application>
  <PresentationFormat>Presentación en pantalla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Christian Carrizo</dc:creator>
  <cp:lastModifiedBy>Plenario</cp:lastModifiedBy>
  <cp:revision>212</cp:revision>
  <dcterms:created xsi:type="dcterms:W3CDTF">2014-03-13T23:54:02Z</dcterms:created>
  <dcterms:modified xsi:type="dcterms:W3CDTF">2014-03-27T15:01:38Z</dcterms:modified>
</cp:coreProperties>
</file>